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15" r:id="rId2"/>
    <p:sldId id="321" r:id="rId3"/>
    <p:sldId id="323" r:id="rId4"/>
    <p:sldId id="322" r:id="rId5"/>
    <p:sldId id="319" r:id="rId6"/>
    <p:sldId id="320" r:id="rId7"/>
    <p:sldId id="318" r:id="rId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D6FF"/>
    <a:srgbClr val="73FDD6"/>
    <a:srgbClr val="D883FF"/>
    <a:srgbClr val="FF7E79"/>
    <a:srgbClr val="009193"/>
    <a:srgbClr val="FF9300"/>
    <a:srgbClr val="FFCC00"/>
    <a:srgbClr val="941651"/>
    <a:srgbClr val="011893"/>
    <a:srgbClr val="99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73"/>
    <p:restoredTop sz="94580"/>
  </p:normalViewPr>
  <p:slideViewPr>
    <p:cSldViewPr>
      <p:cViewPr varScale="1">
        <p:scale>
          <a:sx n="62" d="100"/>
          <a:sy n="62" d="100"/>
        </p:scale>
        <p:origin x="1224" y="5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DA7810C-C6EC-4E17-916D-9BFB7BEB735D}" type="datetimeFigureOut">
              <a:rPr lang="en-GB" smtClean="0"/>
              <a:t>22/05/2020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0D63ED-BAB8-4E22-B2F2-99995EA72C75}" type="slidenum">
              <a:rPr lang="en-GB" smtClean="0"/>
              <a:t>‹#›</a:t>
            </a:fld>
            <a:endParaRPr lang="en-GB"/>
          </a:p>
        </p:txBody>
      </p:sp>
    </p:spTree>
    <p:extLst>
      <p:ext uri="{BB962C8B-B14F-4D97-AF65-F5344CB8AC3E}">
        <p14:creationId xmlns:p14="http://schemas.microsoft.com/office/powerpoint/2010/main" val="15186152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DA7810C-C6EC-4E17-916D-9BFB7BEB735D}" type="datetimeFigureOut">
              <a:rPr lang="en-GB" smtClean="0"/>
              <a:t>22/05/2020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0D63ED-BAB8-4E22-B2F2-99995EA72C75}" type="slidenum">
              <a:rPr lang="en-GB" smtClean="0"/>
              <a:t>‹#›</a:t>
            </a:fld>
            <a:endParaRPr lang="en-GB"/>
          </a:p>
        </p:txBody>
      </p:sp>
    </p:spTree>
    <p:extLst>
      <p:ext uri="{BB962C8B-B14F-4D97-AF65-F5344CB8AC3E}">
        <p14:creationId xmlns:p14="http://schemas.microsoft.com/office/powerpoint/2010/main" val="39225726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DA7810C-C6EC-4E17-916D-9BFB7BEB735D}" type="datetimeFigureOut">
              <a:rPr lang="en-GB" smtClean="0"/>
              <a:t>22/05/2020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0D63ED-BAB8-4E22-B2F2-99995EA72C75}" type="slidenum">
              <a:rPr lang="en-GB" smtClean="0"/>
              <a:t>‹#›</a:t>
            </a:fld>
            <a:endParaRPr lang="en-GB"/>
          </a:p>
        </p:txBody>
      </p:sp>
    </p:spTree>
    <p:extLst>
      <p:ext uri="{BB962C8B-B14F-4D97-AF65-F5344CB8AC3E}">
        <p14:creationId xmlns:p14="http://schemas.microsoft.com/office/powerpoint/2010/main" val="3904474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DA7810C-C6EC-4E17-916D-9BFB7BEB735D}" type="datetimeFigureOut">
              <a:rPr lang="en-GB" smtClean="0"/>
              <a:t>22/05/2020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0D63ED-BAB8-4E22-B2F2-99995EA72C75}" type="slidenum">
              <a:rPr lang="en-GB" smtClean="0"/>
              <a:t>‹#›</a:t>
            </a:fld>
            <a:endParaRPr lang="en-GB"/>
          </a:p>
        </p:txBody>
      </p:sp>
    </p:spTree>
    <p:extLst>
      <p:ext uri="{BB962C8B-B14F-4D97-AF65-F5344CB8AC3E}">
        <p14:creationId xmlns:p14="http://schemas.microsoft.com/office/powerpoint/2010/main" val="3905432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A7810C-C6EC-4E17-916D-9BFB7BEB735D}" type="datetimeFigureOut">
              <a:rPr lang="en-GB" smtClean="0"/>
              <a:t>22/05/2020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0D63ED-BAB8-4E22-B2F2-99995EA72C75}" type="slidenum">
              <a:rPr lang="en-GB" smtClean="0"/>
              <a:t>‹#›</a:t>
            </a:fld>
            <a:endParaRPr lang="en-GB"/>
          </a:p>
        </p:txBody>
      </p:sp>
    </p:spTree>
    <p:extLst>
      <p:ext uri="{BB962C8B-B14F-4D97-AF65-F5344CB8AC3E}">
        <p14:creationId xmlns:p14="http://schemas.microsoft.com/office/powerpoint/2010/main" val="1197179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DA7810C-C6EC-4E17-916D-9BFB7BEB735D}" type="datetimeFigureOut">
              <a:rPr lang="en-GB" smtClean="0"/>
              <a:t>22/05/2020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F0D63ED-BAB8-4E22-B2F2-99995EA72C75}" type="slidenum">
              <a:rPr lang="en-GB" smtClean="0"/>
              <a:t>‹#›</a:t>
            </a:fld>
            <a:endParaRPr lang="en-GB"/>
          </a:p>
        </p:txBody>
      </p:sp>
    </p:spTree>
    <p:extLst>
      <p:ext uri="{BB962C8B-B14F-4D97-AF65-F5344CB8AC3E}">
        <p14:creationId xmlns:p14="http://schemas.microsoft.com/office/powerpoint/2010/main" val="2412831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DA7810C-C6EC-4E17-916D-9BFB7BEB735D}" type="datetimeFigureOut">
              <a:rPr lang="en-GB" smtClean="0"/>
              <a:t>22/05/2020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F0D63ED-BAB8-4E22-B2F2-99995EA72C75}" type="slidenum">
              <a:rPr lang="en-GB" smtClean="0"/>
              <a:t>‹#›</a:t>
            </a:fld>
            <a:endParaRPr lang="en-GB"/>
          </a:p>
        </p:txBody>
      </p:sp>
    </p:spTree>
    <p:extLst>
      <p:ext uri="{BB962C8B-B14F-4D97-AF65-F5344CB8AC3E}">
        <p14:creationId xmlns:p14="http://schemas.microsoft.com/office/powerpoint/2010/main" val="7049197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DA7810C-C6EC-4E17-916D-9BFB7BEB735D}" type="datetimeFigureOut">
              <a:rPr lang="en-GB" smtClean="0"/>
              <a:t>22/05/2020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F0D63ED-BAB8-4E22-B2F2-99995EA72C75}" type="slidenum">
              <a:rPr lang="en-GB" smtClean="0"/>
              <a:t>‹#›</a:t>
            </a:fld>
            <a:endParaRPr lang="en-GB"/>
          </a:p>
        </p:txBody>
      </p:sp>
    </p:spTree>
    <p:extLst>
      <p:ext uri="{BB962C8B-B14F-4D97-AF65-F5344CB8AC3E}">
        <p14:creationId xmlns:p14="http://schemas.microsoft.com/office/powerpoint/2010/main" val="113203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A7810C-C6EC-4E17-916D-9BFB7BEB735D}" type="datetimeFigureOut">
              <a:rPr lang="en-GB" smtClean="0"/>
              <a:t>22/05/2020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F0D63ED-BAB8-4E22-B2F2-99995EA72C75}" type="slidenum">
              <a:rPr lang="en-GB" smtClean="0"/>
              <a:t>‹#›</a:t>
            </a:fld>
            <a:endParaRPr lang="en-GB"/>
          </a:p>
        </p:txBody>
      </p:sp>
    </p:spTree>
    <p:extLst>
      <p:ext uri="{BB962C8B-B14F-4D97-AF65-F5344CB8AC3E}">
        <p14:creationId xmlns:p14="http://schemas.microsoft.com/office/powerpoint/2010/main" val="716522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A7810C-C6EC-4E17-916D-9BFB7BEB735D}" type="datetimeFigureOut">
              <a:rPr lang="en-GB" smtClean="0"/>
              <a:t>22/05/2020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F0D63ED-BAB8-4E22-B2F2-99995EA72C75}" type="slidenum">
              <a:rPr lang="en-GB" smtClean="0"/>
              <a:t>‹#›</a:t>
            </a:fld>
            <a:endParaRPr lang="en-GB"/>
          </a:p>
        </p:txBody>
      </p:sp>
    </p:spTree>
    <p:extLst>
      <p:ext uri="{BB962C8B-B14F-4D97-AF65-F5344CB8AC3E}">
        <p14:creationId xmlns:p14="http://schemas.microsoft.com/office/powerpoint/2010/main" val="37700979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A7810C-C6EC-4E17-916D-9BFB7BEB735D}" type="datetimeFigureOut">
              <a:rPr lang="en-GB" smtClean="0"/>
              <a:t>22/05/2020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F0D63ED-BAB8-4E22-B2F2-99995EA72C75}" type="slidenum">
              <a:rPr lang="en-GB" smtClean="0"/>
              <a:t>‹#›</a:t>
            </a:fld>
            <a:endParaRPr lang="en-GB"/>
          </a:p>
        </p:txBody>
      </p:sp>
    </p:spTree>
    <p:extLst>
      <p:ext uri="{BB962C8B-B14F-4D97-AF65-F5344CB8AC3E}">
        <p14:creationId xmlns:p14="http://schemas.microsoft.com/office/powerpoint/2010/main" val="18703274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76D6FF">
            <a:alpha val="42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A7810C-C6EC-4E17-916D-9BFB7BEB735D}" type="datetimeFigureOut">
              <a:rPr lang="en-GB" smtClean="0"/>
              <a:t>22/05/2020</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0D63ED-BAB8-4E22-B2F2-99995EA72C75}" type="slidenum">
              <a:rPr lang="en-GB" smtClean="0"/>
              <a:t>‹#›</a:t>
            </a:fld>
            <a:endParaRPr lang="en-GB"/>
          </a:p>
        </p:txBody>
      </p:sp>
    </p:spTree>
    <p:extLst>
      <p:ext uri="{BB962C8B-B14F-4D97-AF65-F5344CB8AC3E}">
        <p14:creationId xmlns:p14="http://schemas.microsoft.com/office/powerpoint/2010/main" val="4544183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1D1F9-E087-A44B-A611-C7EFC8E34362}"/>
              </a:ext>
            </a:extLst>
          </p:cNvPr>
          <p:cNvSpPr>
            <a:spLocks noGrp="1"/>
          </p:cNvSpPr>
          <p:nvPr>
            <p:ph type="ctrTitle"/>
          </p:nvPr>
        </p:nvSpPr>
        <p:spPr>
          <a:xfrm>
            <a:off x="685800" y="2130425"/>
            <a:ext cx="7772400" cy="1470025"/>
          </a:xfrm>
        </p:spPr>
        <p:txBody>
          <a:bodyPr>
            <a:normAutofit/>
          </a:bodyPr>
          <a:lstStyle/>
          <a:p>
            <a:r>
              <a:rPr lang="en-US" sz="6000" b="1" dirty="0">
                <a:solidFill>
                  <a:schemeClr val="bg1"/>
                </a:solidFill>
                <a:latin typeface="Papyrus" panose="020B0602040200020303" pitchFamily="34" charset="77"/>
              </a:rPr>
              <a:t> </a:t>
            </a:r>
            <a:r>
              <a:rPr lang="en-US" sz="6000" b="1" dirty="0" err="1">
                <a:solidFill>
                  <a:schemeClr val="tx1">
                    <a:lumMod val="65000"/>
                    <a:lumOff val="35000"/>
                  </a:schemeClr>
                </a:solidFill>
                <a:latin typeface="Papyrus" panose="020B0602040200020303" pitchFamily="34" charset="77"/>
              </a:rPr>
              <a:t>Ascensiontide</a:t>
            </a:r>
            <a:r>
              <a:rPr lang="en-US" sz="6000" b="1" dirty="0">
                <a:solidFill>
                  <a:schemeClr val="tx1">
                    <a:lumMod val="65000"/>
                    <a:lumOff val="35000"/>
                  </a:schemeClr>
                </a:solidFill>
                <a:latin typeface="Papyrus" panose="020B0602040200020303" pitchFamily="34" charset="77"/>
              </a:rPr>
              <a:t> </a:t>
            </a:r>
          </a:p>
        </p:txBody>
      </p:sp>
      <p:sp>
        <p:nvSpPr>
          <p:cNvPr id="3" name="Subtitle 2">
            <a:extLst>
              <a:ext uri="{FF2B5EF4-FFF2-40B4-BE49-F238E27FC236}">
                <a16:creationId xmlns:a16="http://schemas.microsoft.com/office/drawing/2014/main" id="{8A061D16-8540-E848-A2B3-18E39EDC4595}"/>
              </a:ext>
            </a:extLst>
          </p:cNvPr>
          <p:cNvSpPr>
            <a:spLocks noGrp="1"/>
          </p:cNvSpPr>
          <p:nvPr>
            <p:ph type="subTitle" idx="1"/>
          </p:nvPr>
        </p:nvSpPr>
        <p:spPr/>
        <p:txBody>
          <a:bodyPr>
            <a:normAutofit/>
          </a:bodyPr>
          <a:lstStyle/>
          <a:p>
            <a:r>
              <a:rPr lang="en-US" sz="3600" dirty="0">
                <a:solidFill>
                  <a:schemeClr val="tx1">
                    <a:lumMod val="65000"/>
                    <a:lumOff val="35000"/>
                  </a:schemeClr>
                </a:solidFill>
              </a:rPr>
              <a:t>Spiritual exercises for Easter</a:t>
            </a:r>
          </a:p>
          <a:p>
            <a:r>
              <a:rPr lang="en-US" sz="3600" dirty="0">
                <a:solidFill>
                  <a:schemeClr val="tx1">
                    <a:lumMod val="65000"/>
                    <a:lumOff val="35000"/>
                  </a:schemeClr>
                </a:solidFill>
              </a:rPr>
              <a:t>No Longer Spectators </a:t>
            </a:r>
          </a:p>
          <a:p>
            <a:r>
              <a:rPr lang="en-US" sz="2400" dirty="0">
                <a:solidFill>
                  <a:schemeClr val="tx1">
                    <a:lumMod val="65000"/>
                    <a:lumOff val="35000"/>
                  </a:schemeClr>
                </a:solidFill>
              </a:rPr>
              <a:t>Rev Julia Monaghan</a:t>
            </a:r>
          </a:p>
        </p:txBody>
      </p:sp>
    </p:spTree>
    <p:extLst>
      <p:ext uri="{BB962C8B-B14F-4D97-AF65-F5344CB8AC3E}">
        <p14:creationId xmlns:p14="http://schemas.microsoft.com/office/powerpoint/2010/main" val="35882468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43125B6-C374-D14D-9DA4-F16FAAC0601C}"/>
              </a:ext>
            </a:extLst>
          </p:cNvPr>
          <p:cNvPicPr>
            <a:picLocks noGrp="1" noChangeAspect="1"/>
          </p:cNvPicPr>
          <p:nvPr>
            <p:ph idx="1"/>
          </p:nvPr>
        </p:nvPicPr>
        <p:blipFill>
          <a:blip r:embed="rId2"/>
          <a:stretch>
            <a:fillRect/>
          </a:stretch>
        </p:blipFill>
        <p:spPr>
          <a:xfrm>
            <a:off x="3936008" y="456207"/>
            <a:ext cx="4389834" cy="5853113"/>
          </a:xfrm>
          <a:prstGeom prst="rect">
            <a:avLst/>
          </a:prstGeom>
        </p:spPr>
      </p:pic>
      <p:sp>
        <p:nvSpPr>
          <p:cNvPr id="4" name="Text Placeholder 3">
            <a:extLst>
              <a:ext uri="{FF2B5EF4-FFF2-40B4-BE49-F238E27FC236}">
                <a16:creationId xmlns:a16="http://schemas.microsoft.com/office/drawing/2014/main" id="{3D69B9C8-5D19-C740-B422-D497E172445D}"/>
              </a:ext>
            </a:extLst>
          </p:cNvPr>
          <p:cNvSpPr>
            <a:spLocks noGrp="1"/>
          </p:cNvSpPr>
          <p:nvPr>
            <p:ph type="body" sz="half" idx="2"/>
          </p:nvPr>
        </p:nvSpPr>
        <p:spPr>
          <a:xfrm>
            <a:off x="457200" y="404664"/>
            <a:ext cx="3008313" cy="5760640"/>
          </a:xfrm>
        </p:spPr>
        <p:txBody>
          <a:bodyPr>
            <a:noAutofit/>
          </a:bodyPr>
          <a:lstStyle/>
          <a:p>
            <a:r>
              <a:rPr lang="en-US" sz="1500" dirty="0"/>
              <a:t>Hello friends, how are you all doing? How is your hair? Mine’s looking flat and an odd </a:t>
            </a:r>
            <a:r>
              <a:rPr lang="en-US" sz="1500" dirty="0" err="1"/>
              <a:t>colour</a:t>
            </a:r>
            <a:r>
              <a:rPr lang="en-US" sz="1500" dirty="0"/>
              <a:t>. It badly needs some lift. I stand looking in the mirror, trying to push it skyward. </a:t>
            </a:r>
          </a:p>
          <a:p>
            <a:endParaRPr lang="en-US" sz="1500" dirty="0"/>
          </a:p>
          <a:p>
            <a:r>
              <a:rPr lang="en-US" sz="1500" dirty="0"/>
              <a:t>Things going skyward, is the theme for this weekend. </a:t>
            </a:r>
            <a:r>
              <a:rPr lang="en-US" sz="1500" dirty="0" err="1"/>
              <a:t>Ascensiontide</a:t>
            </a:r>
            <a:r>
              <a:rPr lang="en-US" sz="1500" dirty="0"/>
              <a:t>, comes 40 days after Easter Sunday. Jesus as Risen Lord, has been appearing to his disciples and now is the time for him to return to his heavenly father. </a:t>
            </a:r>
          </a:p>
          <a:p>
            <a:endParaRPr lang="en-US" sz="1500" dirty="0"/>
          </a:p>
          <a:p>
            <a:r>
              <a:rPr lang="en-US" sz="1500" dirty="0"/>
              <a:t>In my mother’s day, Ascension Day, was widely celebrated as a church festival. Always falling on a Thursday, she recalled going to school in the morning for a few lessons, before attending a church service at 11am at the local parish church. That was followed by a picnic in the park and half a days holiday!    </a:t>
            </a:r>
          </a:p>
        </p:txBody>
      </p:sp>
    </p:spTree>
    <p:extLst>
      <p:ext uri="{BB962C8B-B14F-4D97-AF65-F5344CB8AC3E}">
        <p14:creationId xmlns:p14="http://schemas.microsoft.com/office/powerpoint/2010/main" val="25500774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2A0F22C-804B-0748-80BF-528C07902F1A}"/>
              </a:ext>
            </a:extLst>
          </p:cNvPr>
          <p:cNvPicPr>
            <a:picLocks noGrp="1" noChangeAspect="1"/>
          </p:cNvPicPr>
          <p:nvPr>
            <p:ph idx="1"/>
          </p:nvPr>
        </p:nvPicPr>
        <p:blipFill>
          <a:blip r:embed="rId2"/>
          <a:stretch>
            <a:fillRect/>
          </a:stretch>
        </p:blipFill>
        <p:spPr>
          <a:xfrm>
            <a:off x="4139952" y="100486"/>
            <a:ext cx="4570686" cy="5658104"/>
          </a:xfrm>
          <a:prstGeom prst="rect">
            <a:avLst/>
          </a:prstGeom>
        </p:spPr>
      </p:pic>
      <p:sp>
        <p:nvSpPr>
          <p:cNvPr id="4" name="Text Placeholder 3">
            <a:extLst>
              <a:ext uri="{FF2B5EF4-FFF2-40B4-BE49-F238E27FC236}">
                <a16:creationId xmlns:a16="http://schemas.microsoft.com/office/drawing/2014/main" id="{E082DA9C-FAF1-624E-B4E1-B5E58EDD133C}"/>
              </a:ext>
            </a:extLst>
          </p:cNvPr>
          <p:cNvSpPr>
            <a:spLocks noGrp="1"/>
          </p:cNvSpPr>
          <p:nvPr>
            <p:ph type="body" sz="half" idx="2"/>
          </p:nvPr>
        </p:nvSpPr>
        <p:spPr>
          <a:xfrm>
            <a:off x="457200" y="515813"/>
            <a:ext cx="3008313" cy="5721499"/>
          </a:xfrm>
        </p:spPr>
        <p:txBody>
          <a:bodyPr>
            <a:normAutofit/>
          </a:bodyPr>
          <a:lstStyle/>
          <a:p>
            <a:r>
              <a:rPr lang="en-US" sz="1500" dirty="0"/>
              <a:t>Today, the Ascension is not marked in the same way, and our spiritual life is the poorer for it. The ascension highlights that Jesus really had overcome death, he wasn’t resurrected to die again, but to live forever. In the ascension, we come to know that Jesus who was limited by time and space, is now able to be with all peoples at all times and in all places. At the ascension Jesus’ intercessory work on behalf of his people begins. In this ministry, we are assured that he will always have access to the father forever. </a:t>
            </a:r>
          </a:p>
          <a:p>
            <a:endParaRPr lang="en-US" sz="1500" dirty="0"/>
          </a:p>
          <a:p>
            <a:r>
              <a:rPr lang="en-US" sz="1500" dirty="0"/>
              <a:t>I love this painting found in the Methodist Art Collection, by Peter Rogers. Jesus looks heavenward, surrendering to the glory and mystery of his heavenly father.  </a:t>
            </a:r>
          </a:p>
        </p:txBody>
      </p:sp>
      <p:sp>
        <p:nvSpPr>
          <p:cNvPr id="2" name="Rectangle 1">
            <a:extLst>
              <a:ext uri="{FF2B5EF4-FFF2-40B4-BE49-F238E27FC236}">
                <a16:creationId xmlns:a16="http://schemas.microsoft.com/office/drawing/2014/main" id="{A0074D27-3561-4F8A-A6CB-30F10BE6EAA3}"/>
              </a:ext>
            </a:extLst>
          </p:cNvPr>
          <p:cNvSpPr/>
          <p:nvPr/>
        </p:nvSpPr>
        <p:spPr>
          <a:xfrm>
            <a:off x="3563233" y="5758590"/>
            <a:ext cx="5144908" cy="1089529"/>
          </a:xfrm>
          <a:prstGeom prst="rect">
            <a:avLst/>
          </a:prstGeom>
        </p:spPr>
        <p:txBody>
          <a:bodyPr wrap="square">
            <a:spAutoFit/>
          </a:bodyPr>
          <a:lstStyle/>
          <a:p>
            <a:pPr algn="r">
              <a:spcBef>
                <a:spcPct val="20000"/>
              </a:spcBef>
            </a:pPr>
            <a:r>
              <a:rPr lang="en-US" sz="1200" dirty="0"/>
              <a:t>‘The Ascension’. Peter Rogers. 1963</a:t>
            </a:r>
          </a:p>
          <a:p>
            <a:pPr algn="r">
              <a:spcBef>
                <a:spcPct val="20000"/>
              </a:spcBef>
            </a:pPr>
            <a:r>
              <a:rPr lang="en-US" sz="1200" dirty="0"/>
              <a:t>Methodist Modern Art Collection</a:t>
            </a:r>
            <a:br>
              <a:rPr lang="en-US" sz="1200" dirty="0"/>
            </a:br>
            <a:r>
              <a:rPr lang="en-US" sz="1200" dirty="0"/>
              <a:t>No. ROG/1963</a:t>
            </a:r>
          </a:p>
          <a:p>
            <a:pPr algn="r">
              <a:spcBef>
                <a:spcPct val="20000"/>
              </a:spcBef>
            </a:pPr>
            <a:r>
              <a:rPr lang="en-US" sz="1200" dirty="0"/>
              <a:t>Image Copyright © Trustees for Methodist Church Purposes. </a:t>
            </a:r>
            <a:br>
              <a:rPr lang="en-US" sz="1200" dirty="0"/>
            </a:br>
            <a:r>
              <a:rPr lang="en-US" sz="1200" dirty="0"/>
              <a:t>The Methodist Church Registered Charity no. 1132208</a:t>
            </a:r>
          </a:p>
        </p:txBody>
      </p:sp>
    </p:spTree>
    <p:extLst>
      <p:ext uri="{BB962C8B-B14F-4D97-AF65-F5344CB8AC3E}">
        <p14:creationId xmlns:p14="http://schemas.microsoft.com/office/powerpoint/2010/main" val="11486116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1907F68-E954-D94E-8C74-6DE3828C1170}"/>
              </a:ext>
            </a:extLst>
          </p:cNvPr>
          <p:cNvPicPr>
            <a:picLocks noGrp="1" noChangeAspect="1"/>
          </p:cNvPicPr>
          <p:nvPr>
            <p:ph idx="1"/>
          </p:nvPr>
        </p:nvPicPr>
        <p:blipFill>
          <a:blip r:embed="rId2"/>
          <a:stretch>
            <a:fillRect/>
          </a:stretch>
        </p:blipFill>
        <p:spPr>
          <a:xfrm>
            <a:off x="3789314" y="456207"/>
            <a:ext cx="4683221" cy="5853113"/>
          </a:xfrm>
          <a:prstGeom prst="rect">
            <a:avLst/>
          </a:prstGeom>
        </p:spPr>
      </p:pic>
      <p:sp>
        <p:nvSpPr>
          <p:cNvPr id="4" name="Text Placeholder 3">
            <a:extLst>
              <a:ext uri="{FF2B5EF4-FFF2-40B4-BE49-F238E27FC236}">
                <a16:creationId xmlns:a16="http://schemas.microsoft.com/office/drawing/2014/main" id="{088731A8-1684-AE4D-BDF0-9F4A163516AB}"/>
              </a:ext>
            </a:extLst>
          </p:cNvPr>
          <p:cNvSpPr>
            <a:spLocks noGrp="1"/>
          </p:cNvSpPr>
          <p:nvPr>
            <p:ph type="body" sz="half" idx="2"/>
          </p:nvPr>
        </p:nvSpPr>
        <p:spPr>
          <a:xfrm>
            <a:off x="457200" y="476672"/>
            <a:ext cx="3008313" cy="5649491"/>
          </a:xfrm>
        </p:spPr>
        <p:txBody>
          <a:bodyPr>
            <a:normAutofit/>
          </a:bodyPr>
          <a:lstStyle/>
          <a:p>
            <a:r>
              <a:rPr lang="en-US" sz="1500" dirty="0"/>
              <a:t>The ascension is also significant for the disciples and marks their transition from being disciples into apostles. From spectators, watching Jesus as he lives a life of love and mercy; to those who are in on the action of God - God acting in them, God living in them.  Eugene Peterson, in </a:t>
            </a:r>
            <a:r>
              <a:rPr lang="en-US" sz="1500" i="1" dirty="0"/>
              <a:t>The</a:t>
            </a:r>
            <a:r>
              <a:rPr lang="en-US" sz="1500" dirty="0"/>
              <a:t> </a:t>
            </a:r>
            <a:r>
              <a:rPr lang="en-US" sz="1500" i="1" dirty="0"/>
              <a:t>Message, </a:t>
            </a:r>
            <a:r>
              <a:rPr lang="en-US" sz="1500" dirty="0"/>
              <a:t>puts it so well when he says, that the story of Jesus doesn’t end with Jesus, but continues in the lives of those who believe in him.</a:t>
            </a:r>
          </a:p>
          <a:p>
            <a:endParaRPr lang="en-US" sz="1500" dirty="0"/>
          </a:p>
          <a:p>
            <a:r>
              <a:rPr lang="en-US" sz="1500" dirty="0"/>
              <a:t>The supernatural doesn’t stop with Jesus. Of all the gospel writers, it’s Luke who makes it clear that Christians are no more spectators of Jesus than Jesus was a spectator of God. </a:t>
            </a:r>
          </a:p>
        </p:txBody>
      </p:sp>
    </p:spTree>
    <p:extLst>
      <p:ext uri="{BB962C8B-B14F-4D97-AF65-F5344CB8AC3E}">
        <p14:creationId xmlns:p14="http://schemas.microsoft.com/office/powerpoint/2010/main" val="19524274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4D316-D3AF-CB43-A606-D9631DAF083E}"/>
              </a:ext>
            </a:extLst>
          </p:cNvPr>
          <p:cNvSpPr>
            <a:spLocks noGrp="1"/>
          </p:cNvSpPr>
          <p:nvPr>
            <p:ph type="title"/>
          </p:nvPr>
        </p:nvSpPr>
        <p:spPr/>
        <p:txBody>
          <a:bodyPr/>
          <a:lstStyle/>
          <a:p>
            <a:r>
              <a:rPr lang="en-US" dirty="0"/>
              <a:t>Read Acts 1: 6-11</a:t>
            </a:r>
          </a:p>
        </p:txBody>
      </p:sp>
      <p:sp>
        <p:nvSpPr>
          <p:cNvPr id="3" name="Content Placeholder 2">
            <a:extLst>
              <a:ext uri="{FF2B5EF4-FFF2-40B4-BE49-F238E27FC236}">
                <a16:creationId xmlns:a16="http://schemas.microsoft.com/office/drawing/2014/main" id="{117C5C04-A446-2C4B-84EF-AEEDD07C4CBC}"/>
              </a:ext>
            </a:extLst>
          </p:cNvPr>
          <p:cNvSpPr>
            <a:spLocks noGrp="1"/>
          </p:cNvSpPr>
          <p:nvPr>
            <p:ph idx="1"/>
          </p:nvPr>
        </p:nvSpPr>
        <p:spPr/>
        <p:txBody>
          <a:bodyPr>
            <a:normAutofit fontScale="70000" lnSpcReduction="20000"/>
          </a:bodyPr>
          <a:lstStyle/>
          <a:p>
            <a:r>
              <a:rPr lang="en-GB" b="1" dirty="0"/>
              <a:t>The Ascension of Jesus</a:t>
            </a:r>
          </a:p>
          <a:p>
            <a:r>
              <a:rPr lang="en-GB" b="1" baseline="30000" dirty="0"/>
              <a:t>6 </a:t>
            </a:r>
            <a:r>
              <a:rPr lang="en-GB" dirty="0"/>
              <a:t>So when they had come together, they asked him, “Lord, is this the time when you will restore the kingdom to Israel?” </a:t>
            </a:r>
            <a:r>
              <a:rPr lang="en-GB" b="1" baseline="30000" dirty="0"/>
              <a:t>7 </a:t>
            </a:r>
            <a:r>
              <a:rPr lang="en-GB" dirty="0"/>
              <a:t>He replied, “It is not for you to know the times or periods that the Father has set by his own authority. </a:t>
            </a:r>
            <a:r>
              <a:rPr lang="en-GB" b="1" baseline="30000" dirty="0"/>
              <a:t>8 </a:t>
            </a:r>
            <a:r>
              <a:rPr lang="en-GB" dirty="0"/>
              <a:t>But you will receive power when the Holy Spirit has come upon you; and you will be my witnesses in Jerusalem, in all Judea and Samaria, and to the ends of the earth.” </a:t>
            </a:r>
            <a:r>
              <a:rPr lang="en-GB" b="1" baseline="30000" dirty="0"/>
              <a:t>9 </a:t>
            </a:r>
            <a:r>
              <a:rPr lang="en-GB" dirty="0"/>
              <a:t>When he had said this, as they were watching, he was lifted up, and a cloud took him out of their sight. </a:t>
            </a:r>
            <a:r>
              <a:rPr lang="en-GB" b="1" baseline="30000" dirty="0"/>
              <a:t>10 </a:t>
            </a:r>
            <a:r>
              <a:rPr lang="en-GB" dirty="0"/>
              <a:t>While he was going and they were gazing up toward heaven, suddenly two men in white robes stood by them. </a:t>
            </a:r>
            <a:r>
              <a:rPr lang="en-GB" b="1" baseline="30000" dirty="0"/>
              <a:t>11 </a:t>
            </a:r>
            <a:r>
              <a:rPr lang="en-GB" dirty="0"/>
              <a:t>They said, “Men of Galilee, why do you stand looking up toward heaven? This Jesus, who has been taken up from you into heaven, will come in the same way as you saw him go into heaven.”</a:t>
            </a:r>
          </a:p>
          <a:p>
            <a:pPr marL="0" indent="0">
              <a:buNone/>
            </a:pPr>
            <a:endParaRPr lang="en-US" sz="1800" dirty="0"/>
          </a:p>
        </p:txBody>
      </p:sp>
    </p:spTree>
    <p:extLst>
      <p:ext uri="{BB962C8B-B14F-4D97-AF65-F5344CB8AC3E}">
        <p14:creationId xmlns:p14="http://schemas.microsoft.com/office/powerpoint/2010/main" val="24841635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D9E00-6520-AF46-A8DA-0FDB7E098F93}"/>
              </a:ext>
            </a:extLst>
          </p:cNvPr>
          <p:cNvSpPr>
            <a:spLocks noGrp="1"/>
          </p:cNvSpPr>
          <p:nvPr>
            <p:ph type="title"/>
          </p:nvPr>
        </p:nvSpPr>
        <p:spPr/>
        <p:txBody>
          <a:bodyPr>
            <a:normAutofit fontScale="90000"/>
          </a:bodyPr>
          <a:lstStyle/>
          <a:p>
            <a:pPr algn="ctr"/>
            <a:br>
              <a:rPr lang="en-GB" sz="2800" dirty="0"/>
            </a:br>
            <a:r>
              <a:rPr lang="en-GB" sz="2800" dirty="0"/>
              <a:t>Spiritual Exercises </a:t>
            </a:r>
            <a:br>
              <a:rPr lang="en-GB" dirty="0"/>
            </a:br>
            <a:endParaRPr lang="en-US" dirty="0"/>
          </a:p>
        </p:txBody>
      </p:sp>
      <p:sp>
        <p:nvSpPr>
          <p:cNvPr id="3" name="Content Placeholder 2">
            <a:extLst>
              <a:ext uri="{FF2B5EF4-FFF2-40B4-BE49-F238E27FC236}">
                <a16:creationId xmlns:a16="http://schemas.microsoft.com/office/drawing/2014/main" id="{D9149C2F-DC97-7641-B95B-811CF54E1B4A}"/>
              </a:ext>
            </a:extLst>
          </p:cNvPr>
          <p:cNvSpPr>
            <a:spLocks noGrp="1"/>
          </p:cNvSpPr>
          <p:nvPr>
            <p:ph idx="1"/>
          </p:nvPr>
        </p:nvSpPr>
        <p:spPr>
          <a:xfrm>
            <a:off x="3575050" y="528215"/>
            <a:ext cx="5111750" cy="5853113"/>
          </a:xfrm>
        </p:spPr>
        <p:txBody>
          <a:bodyPr>
            <a:normAutofit/>
          </a:bodyPr>
          <a:lstStyle/>
          <a:p>
            <a:pPr marL="0" indent="0">
              <a:buNone/>
            </a:pPr>
            <a:r>
              <a:rPr lang="en-GB" sz="2400" b="1" dirty="0"/>
              <a:t>Christ Has No Body </a:t>
            </a:r>
            <a:endParaRPr lang="en-GB" sz="2100" i="1" dirty="0"/>
          </a:p>
          <a:p>
            <a:pPr marL="0" indent="0">
              <a:buNone/>
            </a:pPr>
            <a:r>
              <a:rPr lang="en-GB" sz="2100" i="1" dirty="0"/>
              <a:t>Christ has no body but yours,</a:t>
            </a:r>
            <a:br>
              <a:rPr lang="en-GB" sz="2100" i="1" dirty="0"/>
            </a:br>
            <a:r>
              <a:rPr lang="en-GB" sz="2100" i="1" dirty="0"/>
              <a:t>No hands, no feet on earth but yours,</a:t>
            </a:r>
            <a:br>
              <a:rPr lang="en-GB" sz="2100" i="1" dirty="0"/>
            </a:br>
            <a:r>
              <a:rPr lang="en-GB" sz="2100" i="1" dirty="0"/>
              <a:t>Yours are the eyes with which he looks</a:t>
            </a:r>
            <a:br>
              <a:rPr lang="en-GB" sz="2100" i="1" dirty="0"/>
            </a:br>
            <a:r>
              <a:rPr lang="en-GB" sz="2100" i="1" dirty="0"/>
              <a:t>Compassion on this world,</a:t>
            </a:r>
            <a:br>
              <a:rPr lang="en-GB" sz="2100" i="1" dirty="0"/>
            </a:br>
            <a:r>
              <a:rPr lang="en-GB" sz="2100" i="1" dirty="0"/>
              <a:t>Yours are the feet with which he walks to do good,</a:t>
            </a:r>
            <a:br>
              <a:rPr lang="en-GB" sz="2100" i="1" dirty="0"/>
            </a:br>
            <a:r>
              <a:rPr lang="en-GB" sz="2100" i="1" dirty="0"/>
              <a:t>Yours are the hands, with which he blesses all the world.</a:t>
            </a:r>
            <a:br>
              <a:rPr lang="en-GB" sz="2100" i="1" dirty="0"/>
            </a:br>
            <a:r>
              <a:rPr lang="en-GB" sz="2100" i="1" dirty="0"/>
              <a:t>Yours are the hands, yours are the feet,</a:t>
            </a:r>
            <a:br>
              <a:rPr lang="en-GB" sz="2100" i="1" dirty="0"/>
            </a:br>
            <a:r>
              <a:rPr lang="en-GB" sz="2100" i="1" dirty="0"/>
              <a:t>Yours are the eyes, you are his body.</a:t>
            </a:r>
            <a:br>
              <a:rPr lang="en-GB" sz="2100" i="1" dirty="0"/>
            </a:br>
            <a:r>
              <a:rPr lang="en-GB" sz="2100" i="1" dirty="0"/>
              <a:t>Christ has no body now but yours,</a:t>
            </a:r>
            <a:br>
              <a:rPr lang="en-GB" sz="2100" i="1" dirty="0"/>
            </a:br>
            <a:r>
              <a:rPr lang="en-GB" sz="2100" i="1" dirty="0"/>
              <a:t>No hands, no feet on earth but yours,</a:t>
            </a:r>
            <a:br>
              <a:rPr lang="en-GB" sz="2100" i="1" dirty="0"/>
            </a:br>
            <a:r>
              <a:rPr lang="en-GB" sz="2100" i="1" dirty="0"/>
              <a:t>Yours are the eyes with which he looks</a:t>
            </a:r>
            <a:br>
              <a:rPr lang="en-GB" sz="2100" i="1" dirty="0"/>
            </a:br>
            <a:r>
              <a:rPr lang="en-GB" sz="2100" i="1" dirty="0"/>
              <a:t>compassion on this world.</a:t>
            </a:r>
            <a:br>
              <a:rPr lang="en-GB" sz="2100" i="1" dirty="0"/>
            </a:br>
            <a:r>
              <a:rPr lang="en-GB" sz="2100" i="1" dirty="0"/>
              <a:t>Christ has no body now on earth but yours.</a:t>
            </a:r>
          </a:p>
          <a:p>
            <a:pPr marL="0" indent="0">
              <a:buNone/>
            </a:pPr>
            <a:r>
              <a:rPr lang="en-GB" sz="2400" b="1" dirty="0"/>
              <a:t>Teresa of Avila (1515–1582)</a:t>
            </a:r>
            <a:endParaRPr lang="en-GB" sz="2100" b="1" i="1" dirty="0"/>
          </a:p>
          <a:p>
            <a:pPr marL="0" indent="0">
              <a:buNone/>
            </a:pPr>
            <a:endParaRPr lang="en-GB" sz="2100" dirty="0"/>
          </a:p>
          <a:p>
            <a:endParaRPr lang="en-US" dirty="0"/>
          </a:p>
        </p:txBody>
      </p:sp>
      <p:sp>
        <p:nvSpPr>
          <p:cNvPr id="4" name="Text Placeholder 3">
            <a:extLst>
              <a:ext uri="{FF2B5EF4-FFF2-40B4-BE49-F238E27FC236}">
                <a16:creationId xmlns:a16="http://schemas.microsoft.com/office/drawing/2014/main" id="{3DF1357B-A8CB-0443-8A2C-B0CCA1CBE2B9}"/>
              </a:ext>
            </a:extLst>
          </p:cNvPr>
          <p:cNvSpPr>
            <a:spLocks noGrp="1"/>
          </p:cNvSpPr>
          <p:nvPr>
            <p:ph type="body" sz="half" idx="2"/>
          </p:nvPr>
        </p:nvSpPr>
        <p:spPr>
          <a:xfrm>
            <a:off x="457200" y="1052736"/>
            <a:ext cx="3008313" cy="4569371"/>
          </a:xfrm>
        </p:spPr>
        <p:txBody>
          <a:bodyPr/>
          <a:lstStyle/>
          <a:p>
            <a:r>
              <a:rPr lang="en-GB" dirty="0"/>
              <a:t>           </a:t>
            </a:r>
          </a:p>
          <a:p>
            <a:r>
              <a:rPr lang="en-GB" sz="1500" dirty="0"/>
              <a:t>The ascension marks the beginning of knowing Christ our eternal king</a:t>
            </a:r>
          </a:p>
          <a:p>
            <a:endParaRPr lang="en-GB" sz="1500" dirty="0"/>
          </a:p>
          <a:p>
            <a:pPr marL="342900" indent="-342900">
              <a:buAutoNum type="arabicPeriod"/>
            </a:pPr>
            <a:r>
              <a:rPr lang="en-GB" sz="1500" dirty="0"/>
              <a:t>What does this mean for the way in which we praise Him, serve Him and relate to Him?</a:t>
            </a:r>
          </a:p>
          <a:p>
            <a:pPr marL="342900" indent="-342900">
              <a:buAutoNum type="arabicPeriod"/>
            </a:pPr>
            <a:r>
              <a:rPr lang="en-GB" sz="1500" dirty="0"/>
              <a:t>How do you relate to Him in this way?</a:t>
            </a:r>
          </a:p>
          <a:p>
            <a:pPr marL="342900" indent="-342900">
              <a:buAutoNum type="arabicPeriod"/>
            </a:pPr>
            <a:r>
              <a:rPr lang="en-GB" sz="1500" dirty="0"/>
              <a:t>The prayer opposite embodies the transition from disciple to apostle. Meditate on it in terms of all that God will call you do this coming week</a:t>
            </a:r>
          </a:p>
          <a:p>
            <a:endParaRPr lang="en-GB" dirty="0"/>
          </a:p>
        </p:txBody>
      </p:sp>
    </p:spTree>
    <p:extLst>
      <p:ext uri="{BB962C8B-B14F-4D97-AF65-F5344CB8AC3E}">
        <p14:creationId xmlns:p14="http://schemas.microsoft.com/office/powerpoint/2010/main" val="32450605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B682F-8F1A-A647-8F2F-50C1D839975B}"/>
              </a:ext>
            </a:extLst>
          </p:cNvPr>
          <p:cNvSpPr>
            <a:spLocks noGrp="1"/>
          </p:cNvSpPr>
          <p:nvPr>
            <p:ph type="title"/>
          </p:nvPr>
        </p:nvSpPr>
        <p:spPr>
          <a:xfrm>
            <a:off x="457200" y="2718048"/>
            <a:ext cx="8229600" cy="1143000"/>
          </a:xfrm>
        </p:spPr>
        <p:txBody>
          <a:bodyPr>
            <a:noAutofit/>
          </a:bodyPr>
          <a:lstStyle/>
          <a:p>
            <a:r>
              <a:rPr lang="en-US" sz="7200" b="1" dirty="0">
                <a:solidFill>
                  <a:schemeClr val="tx1">
                    <a:lumMod val="65000"/>
                    <a:lumOff val="35000"/>
                  </a:schemeClr>
                </a:solidFill>
                <a:latin typeface="Papyrus" panose="020B0602040200020303" pitchFamily="34" charset="77"/>
              </a:rPr>
              <a:t>Amen</a:t>
            </a:r>
          </a:p>
        </p:txBody>
      </p:sp>
    </p:spTree>
    <p:extLst>
      <p:ext uri="{BB962C8B-B14F-4D97-AF65-F5344CB8AC3E}">
        <p14:creationId xmlns:p14="http://schemas.microsoft.com/office/powerpoint/2010/main" val="3443922250"/>
      </p:ext>
    </p:extLst>
  </p:cSld>
  <p:clrMapOvr>
    <a:masterClrMapping/>
  </p:clrMapOvr>
</p:sld>
</file>

<file path=ppt/theme/theme1.xml><?xml version="1.0" encoding="utf-8"?>
<a:theme xmlns:a="http://schemas.openxmlformats.org/drawingml/2006/main" name="Office Theme">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7079</TotalTime>
  <Words>881</Words>
  <Application>Microsoft Office PowerPoint</Application>
  <PresentationFormat>On-screen Show (4:3)</PresentationFormat>
  <Paragraphs>32</Paragraphs>
  <Slides>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Papyrus</vt:lpstr>
      <vt:lpstr>Office Theme</vt:lpstr>
      <vt:lpstr> Ascensiontide </vt:lpstr>
      <vt:lpstr>PowerPoint Presentation</vt:lpstr>
      <vt:lpstr>PowerPoint Presentation</vt:lpstr>
      <vt:lpstr>PowerPoint Presentation</vt:lpstr>
      <vt:lpstr>Read Acts 1: 6-11</vt:lpstr>
      <vt:lpstr> Spiritual Exercises  </vt:lpstr>
      <vt:lpstr>Amen</vt:lpstr>
    </vt:vector>
  </TitlesOfParts>
  <Company>MHA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SMonaghan</dc:creator>
  <cp:lastModifiedBy>Christopher Heffernan</cp:lastModifiedBy>
  <cp:revision>206</cp:revision>
  <cp:lastPrinted>2020-05-07T17:59:50Z</cp:lastPrinted>
  <dcterms:created xsi:type="dcterms:W3CDTF">2019-05-15T20:13:48Z</dcterms:created>
  <dcterms:modified xsi:type="dcterms:W3CDTF">2020-05-22T18:27:36Z</dcterms:modified>
</cp:coreProperties>
</file>