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5" r:id="rId2"/>
    <p:sldId id="322" r:id="rId3"/>
    <p:sldId id="319" r:id="rId4"/>
    <p:sldId id="320" r:id="rId5"/>
    <p:sldId id="324" r:id="rId6"/>
    <p:sldId id="325" r:id="rId7"/>
    <p:sldId id="326" r:id="rId8"/>
    <p:sldId id="318"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a:srgbClr val="73FDD6"/>
    <a:srgbClr val="D883FF"/>
    <a:srgbClr val="FF7E79"/>
    <a:srgbClr val="009193"/>
    <a:srgbClr val="FF9300"/>
    <a:srgbClr val="FFCC00"/>
    <a:srgbClr val="941651"/>
    <a:srgbClr val="011893"/>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p:restoredTop sz="94580"/>
  </p:normalViewPr>
  <p:slideViewPr>
    <p:cSldViewPr>
      <p:cViewPr varScale="1">
        <p:scale>
          <a:sx n="62" d="100"/>
          <a:sy n="62" d="100"/>
        </p:scale>
        <p:origin x="122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30/05/2020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518615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30/05/2020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2257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30/05/2020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447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DA7810C-C6EC-4E17-916D-9BFB7BEB735D}" type="datetimeFigureOut">
              <a:rPr lang="en-GB" smtClean="0"/>
              <a:t>30/05/2020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90543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A7810C-C6EC-4E17-916D-9BFB7BEB735D}" type="datetimeFigureOut">
              <a:rPr lang="en-GB" smtClean="0"/>
              <a:t>30/05/2020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9717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A7810C-C6EC-4E17-916D-9BFB7BEB735D}" type="datetimeFigureOut">
              <a:rPr lang="en-GB" smtClean="0"/>
              <a:t>30/05/2020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24128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DA7810C-C6EC-4E17-916D-9BFB7BEB735D}" type="datetimeFigureOut">
              <a:rPr lang="en-GB" smtClean="0"/>
              <a:t>30/05/2020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049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DA7810C-C6EC-4E17-916D-9BFB7BEB735D}" type="datetimeFigureOut">
              <a:rPr lang="en-GB" smtClean="0"/>
              <a:t>30/05/2020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1320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A7810C-C6EC-4E17-916D-9BFB7BEB735D}" type="datetimeFigureOut">
              <a:rPr lang="en-GB" smtClean="0"/>
              <a:t>30/05/2020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7165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30/05/2020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377009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A7810C-C6EC-4E17-916D-9BFB7BEB735D}" type="datetimeFigureOut">
              <a:rPr lang="en-GB" smtClean="0"/>
              <a:t>30/05/2020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0D63ED-BAB8-4E22-B2F2-99995EA72C75}" type="slidenum">
              <a:rPr lang="en-GB" smtClean="0"/>
              <a:t>‹#›</a:t>
            </a:fld>
            <a:endParaRPr lang="en-GB"/>
          </a:p>
        </p:txBody>
      </p:sp>
    </p:spTree>
    <p:extLst>
      <p:ext uri="{BB962C8B-B14F-4D97-AF65-F5344CB8AC3E}">
        <p14:creationId xmlns:p14="http://schemas.microsoft.com/office/powerpoint/2010/main" val="187032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7810C-C6EC-4E17-916D-9BFB7BEB735D}" type="datetimeFigureOut">
              <a:rPr lang="en-GB" smtClean="0"/>
              <a:t>30/05/2020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D63ED-BAB8-4E22-B2F2-99995EA72C75}" type="slidenum">
              <a:rPr lang="en-GB" smtClean="0"/>
              <a:t>‹#›</a:t>
            </a:fld>
            <a:endParaRPr lang="en-GB"/>
          </a:p>
        </p:txBody>
      </p:sp>
    </p:spTree>
    <p:extLst>
      <p:ext uri="{BB962C8B-B14F-4D97-AF65-F5344CB8AC3E}">
        <p14:creationId xmlns:p14="http://schemas.microsoft.com/office/powerpoint/2010/main" val="454418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D1F9-E087-A44B-A611-C7EFC8E34362}"/>
              </a:ext>
            </a:extLst>
          </p:cNvPr>
          <p:cNvSpPr>
            <a:spLocks noGrp="1"/>
          </p:cNvSpPr>
          <p:nvPr>
            <p:ph type="ctrTitle"/>
          </p:nvPr>
        </p:nvSpPr>
        <p:spPr>
          <a:xfrm>
            <a:off x="685800" y="2130425"/>
            <a:ext cx="7772400" cy="1470025"/>
          </a:xfrm>
        </p:spPr>
        <p:txBody>
          <a:bodyPr>
            <a:normAutofit/>
          </a:bodyPr>
          <a:lstStyle/>
          <a:p>
            <a:r>
              <a:rPr lang="en-US" sz="6000" b="1" dirty="0">
                <a:solidFill>
                  <a:schemeClr val="bg1"/>
                </a:solidFill>
                <a:latin typeface="Papyrus" panose="020B0602040200020303" pitchFamily="34" charset="77"/>
              </a:rPr>
              <a:t> </a:t>
            </a:r>
            <a:r>
              <a:rPr lang="en-US" sz="6000" b="1" dirty="0">
                <a:latin typeface="Papyrus" panose="020B0602040200020303" pitchFamily="34" charset="77"/>
              </a:rPr>
              <a:t>Pentecost </a:t>
            </a:r>
          </a:p>
        </p:txBody>
      </p:sp>
      <p:sp>
        <p:nvSpPr>
          <p:cNvPr id="3" name="Subtitle 2">
            <a:extLst>
              <a:ext uri="{FF2B5EF4-FFF2-40B4-BE49-F238E27FC236}">
                <a16:creationId xmlns:a16="http://schemas.microsoft.com/office/drawing/2014/main" id="{8A061D16-8540-E848-A2B3-18E39EDC4595}"/>
              </a:ext>
            </a:extLst>
          </p:cNvPr>
          <p:cNvSpPr>
            <a:spLocks noGrp="1"/>
          </p:cNvSpPr>
          <p:nvPr>
            <p:ph type="subTitle" idx="1"/>
          </p:nvPr>
        </p:nvSpPr>
        <p:spPr/>
        <p:txBody>
          <a:bodyPr>
            <a:normAutofit/>
          </a:bodyPr>
          <a:lstStyle/>
          <a:p>
            <a:r>
              <a:rPr lang="en-US" sz="3600" dirty="0">
                <a:solidFill>
                  <a:schemeClr val="tx1"/>
                </a:solidFill>
              </a:rPr>
              <a:t>Spiritual exercises </a:t>
            </a:r>
          </a:p>
          <a:p>
            <a:r>
              <a:rPr lang="en-US" sz="3600" dirty="0">
                <a:solidFill>
                  <a:schemeClr val="tx1"/>
                </a:solidFill>
              </a:rPr>
              <a:t>I will give you a new heart </a:t>
            </a:r>
          </a:p>
          <a:p>
            <a:r>
              <a:rPr lang="en-US" sz="2400" dirty="0">
                <a:solidFill>
                  <a:schemeClr val="tx1"/>
                </a:solidFill>
              </a:rPr>
              <a:t>Rev Julia Monaghan</a:t>
            </a:r>
          </a:p>
        </p:txBody>
      </p:sp>
    </p:spTree>
    <p:extLst>
      <p:ext uri="{BB962C8B-B14F-4D97-AF65-F5344CB8AC3E}">
        <p14:creationId xmlns:p14="http://schemas.microsoft.com/office/powerpoint/2010/main" val="358824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B12B-BFD6-1C4C-A9A7-2B21AF531760}"/>
              </a:ext>
            </a:extLst>
          </p:cNvPr>
          <p:cNvSpPr>
            <a:spLocks noGrp="1"/>
          </p:cNvSpPr>
          <p:nvPr>
            <p:ph type="title"/>
          </p:nvPr>
        </p:nvSpPr>
        <p:spPr/>
        <p:txBody>
          <a:bodyPr>
            <a:normAutofit/>
          </a:bodyPr>
          <a:lstStyle/>
          <a:p>
            <a:pPr algn="ctr"/>
            <a:r>
              <a:rPr lang="en-US" sz="2800" dirty="0"/>
              <a:t>The Coming of the Holy Spirit </a:t>
            </a:r>
          </a:p>
        </p:txBody>
      </p:sp>
      <p:pic>
        <p:nvPicPr>
          <p:cNvPr id="5" name="Content Placeholder 4">
            <a:extLst>
              <a:ext uri="{FF2B5EF4-FFF2-40B4-BE49-F238E27FC236}">
                <a16:creationId xmlns:a16="http://schemas.microsoft.com/office/drawing/2014/main" id="{A2BFF30A-55F4-3E43-810C-E3F51437BEA2}"/>
              </a:ext>
            </a:extLst>
          </p:cNvPr>
          <p:cNvPicPr>
            <a:picLocks noGrp="1" noChangeAspect="1"/>
          </p:cNvPicPr>
          <p:nvPr>
            <p:ph idx="1"/>
          </p:nvPr>
        </p:nvPicPr>
        <p:blipFill>
          <a:blip r:embed="rId2"/>
          <a:stretch>
            <a:fillRect/>
          </a:stretch>
        </p:blipFill>
        <p:spPr>
          <a:xfrm>
            <a:off x="4173338" y="859755"/>
            <a:ext cx="4513461" cy="4513461"/>
          </a:xfrm>
          <a:prstGeom prst="rect">
            <a:avLst/>
          </a:prstGeom>
        </p:spPr>
      </p:pic>
      <p:sp>
        <p:nvSpPr>
          <p:cNvPr id="4" name="Text Placeholder 3">
            <a:extLst>
              <a:ext uri="{FF2B5EF4-FFF2-40B4-BE49-F238E27FC236}">
                <a16:creationId xmlns:a16="http://schemas.microsoft.com/office/drawing/2014/main" id="{30667F89-39BA-C743-942A-05320CE7991B}"/>
              </a:ext>
            </a:extLst>
          </p:cNvPr>
          <p:cNvSpPr>
            <a:spLocks noGrp="1"/>
          </p:cNvSpPr>
          <p:nvPr>
            <p:ph type="body" sz="half" idx="2"/>
          </p:nvPr>
        </p:nvSpPr>
        <p:spPr>
          <a:xfrm>
            <a:off x="457200" y="1435100"/>
            <a:ext cx="3394720" cy="4691063"/>
          </a:xfrm>
        </p:spPr>
        <p:txBody>
          <a:bodyPr>
            <a:normAutofit/>
          </a:bodyPr>
          <a:lstStyle/>
          <a:p>
            <a:r>
              <a:rPr lang="en-US" sz="1500" dirty="0"/>
              <a:t>The miraculous events of the day of Pentecost reflect the stories of long ago: Elijah and the sound of wind, Moses and the mountain enveloped in smoke and lightening. But now these elemental experiences have come indoors and the unapproachable has come close. The result is not fear and trembling but communication, speech in many languages. The message is that God has poured out his spirit on ALL people. The universality of the message is important for all cultures and religions. </a:t>
            </a:r>
          </a:p>
          <a:p>
            <a:endParaRPr lang="en-US" sz="1500" dirty="0"/>
          </a:p>
          <a:p>
            <a:r>
              <a:rPr lang="en-US" sz="1500" dirty="0"/>
              <a:t>Look at John Brokenshire’s painting opposite, entitled, </a:t>
            </a:r>
            <a:r>
              <a:rPr lang="en-US" sz="1500" i="1" dirty="0"/>
              <a:t>Pentecost. </a:t>
            </a:r>
            <a:r>
              <a:rPr lang="en-US" sz="1500" dirty="0"/>
              <a:t>It can be found in the Methodist Art Collection. </a:t>
            </a:r>
          </a:p>
          <a:p>
            <a:r>
              <a:rPr lang="en-US" sz="1500" dirty="0"/>
              <a:t>How does this painting speak to you of Pentecost? </a:t>
            </a:r>
          </a:p>
        </p:txBody>
      </p:sp>
      <p:sp>
        <p:nvSpPr>
          <p:cNvPr id="3" name="Rectangle 2">
            <a:extLst>
              <a:ext uri="{FF2B5EF4-FFF2-40B4-BE49-F238E27FC236}">
                <a16:creationId xmlns:a16="http://schemas.microsoft.com/office/drawing/2014/main" id="{F46154CA-9991-49A0-A895-02F0E497018F}"/>
              </a:ext>
            </a:extLst>
          </p:cNvPr>
          <p:cNvSpPr/>
          <p:nvPr/>
        </p:nvSpPr>
        <p:spPr>
          <a:xfrm>
            <a:off x="4144068" y="5373216"/>
            <a:ext cx="4572000" cy="1015663"/>
          </a:xfrm>
          <a:prstGeom prst="rect">
            <a:avLst/>
          </a:prstGeom>
        </p:spPr>
        <p:txBody>
          <a:bodyPr>
            <a:spAutoFit/>
          </a:bodyPr>
          <a:lstStyle/>
          <a:p>
            <a:pPr algn="r"/>
            <a:r>
              <a:rPr lang="en-US" sz="1200" i="1" dirty="0">
                <a:latin typeface="+mj-lt"/>
              </a:rPr>
              <a:t>‘Pentecost’, Dennis Hawkins (1925-2001)</a:t>
            </a:r>
          </a:p>
          <a:p>
            <a:pPr algn="r"/>
            <a:r>
              <a:rPr lang="en-US" sz="1200" i="1" dirty="0">
                <a:latin typeface="+mj-lt"/>
              </a:rPr>
              <a:t>Methodist Modern Art Collection</a:t>
            </a:r>
            <a:br>
              <a:rPr lang="en-US" sz="1200" i="1" dirty="0">
                <a:latin typeface="+mj-lt"/>
              </a:rPr>
            </a:br>
            <a:r>
              <a:rPr lang="en-US" sz="1200" i="1" dirty="0">
                <a:latin typeface="+mj-lt"/>
              </a:rPr>
              <a:t>HAW/1963</a:t>
            </a:r>
          </a:p>
          <a:p>
            <a:pPr algn="r"/>
            <a:r>
              <a:rPr lang="en-US" sz="1200" i="1" dirty="0">
                <a:latin typeface="+mj-lt"/>
              </a:rPr>
              <a:t>Image Copyright © Trustees for Methodist Church Purposes. The Methodist Church Registered Charity no. 1132208</a:t>
            </a:r>
            <a:endParaRPr lang="en-US" sz="1200" b="0" i="1" dirty="0">
              <a:effectLst/>
              <a:latin typeface="+mj-lt"/>
            </a:endParaRPr>
          </a:p>
        </p:txBody>
      </p:sp>
    </p:spTree>
    <p:extLst>
      <p:ext uri="{BB962C8B-B14F-4D97-AF65-F5344CB8AC3E}">
        <p14:creationId xmlns:p14="http://schemas.microsoft.com/office/powerpoint/2010/main" val="201747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526F-7AD1-4B42-A8C6-7AE5E993E87E}"/>
              </a:ext>
            </a:extLst>
          </p:cNvPr>
          <p:cNvSpPr>
            <a:spLocks noGrp="1"/>
          </p:cNvSpPr>
          <p:nvPr>
            <p:ph type="title"/>
          </p:nvPr>
        </p:nvSpPr>
        <p:spPr/>
        <p:txBody>
          <a:bodyPr/>
          <a:lstStyle/>
          <a:p>
            <a:r>
              <a:rPr lang="en-US" dirty="0"/>
              <a:t>Read Acts 2: 1-21</a:t>
            </a:r>
          </a:p>
        </p:txBody>
      </p:sp>
      <p:sp>
        <p:nvSpPr>
          <p:cNvPr id="3" name="Content Placeholder 2">
            <a:extLst>
              <a:ext uri="{FF2B5EF4-FFF2-40B4-BE49-F238E27FC236}">
                <a16:creationId xmlns:a16="http://schemas.microsoft.com/office/drawing/2014/main" id="{2DC097A3-12FF-A349-9A0F-EAB5957A6BAF}"/>
              </a:ext>
            </a:extLst>
          </p:cNvPr>
          <p:cNvSpPr>
            <a:spLocks noGrp="1"/>
          </p:cNvSpPr>
          <p:nvPr>
            <p:ph idx="1"/>
          </p:nvPr>
        </p:nvSpPr>
        <p:spPr>
          <a:xfrm>
            <a:off x="457200" y="1340768"/>
            <a:ext cx="8229600" cy="4983162"/>
          </a:xfrm>
        </p:spPr>
        <p:txBody>
          <a:bodyPr>
            <a:normAutofit fontScale="62500" lnSpcReduction="20000"/>
          </a:bodyPr>
          <a:lstStyle/>
          <a:p>
            <a:r>
              <a:rPr lang="en-GB" b="1" i="1" dirty="0"/>
              <a:t>2 </a:t>
            </a:r>
            <a:r>
              <a:rPr lang="en-GB" dirty="0"/>
              <a:t>When the day of Pentecost had come, they were all together in one place. </a:t>
            </a:r>
            <a:r>
              <a:rPr lang="en-GB" b="1" baseline="30000" dirty="0"/>
              <a:t>2 </a:t>
            </a:r>
            <a:r>
              <a:rPr lang="en-GB" dirty="0"/>
              <a:t>And suddenly from heaven there came a sound like the rush of a violent wind, and it filled the entire house where they were sitting. </a:t>
            </a:r>
            <a:r>
              <a:rPr lang="en-GB" b="1" baseline="30000" dirty="0"/>
              <a:t>3 </a:t>
            </a:r>
            <a:r>
              <a:rPr lang="en-GB" dirty="0"/>
              <a:t>Divided tongues, as of fire, appeared among them, and a tongue rested on each of them. </a:t>
            </a:r>
            <a:r>
              <a:rPr lang="en-GB" b="1" baseline="30000" dirty="0"/>
              <a:t>4 </a:t>
            </a:r>
            <a:r>
              <a:rPr lang="en-GB" dirty="0"/>
              <a:t>All of them were filled with the Holy Spirit and began to speak in other languages, as the Spirit gave them ability.</a:t>
            </a:r>
          </a:p>
          <a:p>
            <a:endParaRPr lang="en-GB" dirty="0"/>
          </a:p>
          <a:p>
            <a:r>
              <a:rPr lang="en-GB" b="1" baseline="30000" dirty="0"/>
              <a:t>5 </a:t>
            </a:r>
            <a:r>
              <a:rPr lang="en-GB" dirty="0"/>
              <a:t>Now there were devout Jews from every nation under heaven living in Jerusalem. </a:t>
            </a:r>
            <a:r>
              <a:rPr lang="en-GB" b="1" baseline="30000" dirty="0"/>
              <a:t>6 </a:t>
            </a:r>
            <a:r>
              <a:rPr lang="en-GB" dirty="0"/>
              <a:t>And at this sound the crowd gathered and was bewildered, because each one heard them speaking in the native language of each. </a:t>
            </a:r>
            <a:r>
              <a:rPr lang="en-GB" b="1" baseline="30000" dirty="0"/>
              <a:t>7 </a:t>
            </a:r>
            <a:r>
              <a:rPr lang="en-GB" dirty="0"/>
              <a:t>Amazed and astonished, they asked, “Are not all these who are speaking Galileans? </a:t>
            </a:r>
            <a:r>
              <a:rPr lang="en-GB" b="1" baseline="30000" dirty="0"/>
              <a:t>8 </a:t>
            </a:r>
            <a:r>
              <a:rPr lang="en-GB" dirty="0"/>
              <a:t>And how is it that we hear, each of us, in our own native language? </a:t>
            </a:r>
            <a:r>
              <a:rPr lang="en-GB" b="1" baseline="30000" dirty="0"/>
              <a:t>9 </a:t>
            </a:r>
            <a:r>
              <a:rPr lang="en-GB" dirty="0"/>
              <a:t>Parthians, Medes, Elamites, and residents of Mesopotamia, Judea and Cappadocia, Pontus and Asia, </a:t>
            </a:r>
            <a:r>
              <a:rPr lang="en-GB" b="1" baseline="30000" dirty="0"/>
              <a:t>10 </a:t>
            </a:r>
            <a:r>
              <a:rPr lang="en-GB" dirty="0"/>
              <a:t>Phrygia and Pamphylia, Egypt and the parts of Libya belonging to Cyrene, and visitors from Rome, both Jews and proselytes, </a:t>
            </a:r>
            <a:r>
              <a:rPr lang="en-GB" b="1" baseline="30000" dirty="0"/>
              <a:t>11 </a:t>
            </a:r>
            <a:r>
              <a:rPr lang="en-GB" dirty="0"/>
              <a:t>Cretans and Arabs—in our own languages we hear them speaking about God’s deeds of power.” </a:t>
            </a:r>
            <a:r>
              <a:rPr lang="en-GB" b="1" baseline="30000" dirty="0"/>
              <a:t>12 </a:t>
            </a:r>
            <a:r>
              <a:rPr lang="en-GB" dirty="0"/>
              <a:t>All were amazed and perplexed, saying to one another, “What does this mean?” </a:t>
            </a:r>
            <a:r>
              <a:rPr lang="en-GB" b="1" baseline="30000" dirty="0"/>
              <a:t>13 </a:t>
            </a:r>
            <a:r>
              <a:rPr lang="en-GB" dirty="0"/>
              <a:t>But others sneered and said, “They are filled with new wine.”</a:t>
            </a:r>
          </a:p>
          <a:p>
            <a:pPr marL="0" indent="0">
              <a:buNone/>
            </a:pPr>
            <a:endParaRPr lang="en-US" sz="1800" dirty="0"/>
          </a:p>
        </p:txBody>
      </p:sp>
    </p:spTree>
    <p:extLst>
      <p:ext uri="{BB962C8B-B14F-4D97-AF65-F5344CB8AC3E}">
        <p14:creationId xmlns:p14="http://schemas.microsoft.com/office/powerpoint/2010/main" val="201584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8A7A03-4FA5-8240-BD4D-258922C3AE30}"/>
              </a:ext>
            </a:extLst>
          </p:cNvPr>
          <p:cNvSpPr>
            <a:spLocks noGrp="1"/>
          </p:cNvSpPr>
          <p:nvPr>
            <p:ph idx="1"/>
          </p:nvPr>
        </p:nvSpPr>
        <p:spPr>
          <a:xfrm>
            <a:off x="457200" y="764704"/>
            <a:ext cx="8229600" cy="5616624"/>
          </a:xfrm>
        </p:spPr>
        <p:txBody>
          <a:bodyPr>
            <a:normAutofit fontScale="55000" lnSpcReduction="20000"/>
          </a:bodyPr>
          <a:lstStyle/>
          <a:p>
            <a:r>
              <a:rPr lang="en-GB" sz="3600" b="1" baseline="30000" dirty="0"/>
              <a:t>14 </a:t>
            </a:r>
            <a:r>
              <a:rPr lang="en-GB" sz="3600" dirty="0"/>
              <a:t>But Peter, standing with the eleven, raised his voice and addressed them, “Men of Judea and all who live in Jerusalem, let this be known to you, and listen to what I say. </a:t>
            </a:r>
            <a:r>
              <a:rPr lang="en-GB" sz="3600" b="1" baseline="30000" dirty="0"/>
              <a:t>15 </a:t>
            </a:r>
            <a:r>
              <a:rPr lang="en-GB" sz="3600" dirty="0"/>
              <a:t>Indeed, these are not drunk, as you suppose, for it is only nine o’clock in the morning. </a:t>
            </a:r>
            <a:r>
              <a:rPr lang="en-GB" sz="3600" b="1" baseline="30000" dirty="0"/>
              <a:t>16 </a:t>
            </a:r>
            <a:r>
              <a:rPr lang="en-GB" sz="3600" dirty="0"/>
              <a:t>No, this is what was spoken through the prophet Joel:</a:t>
            </a:r>
          </a:p>
          <a:p>
            <a:endParaRPr lang="en-GB" sz="3600" dirty="0"/>
          </a:p>
          <a:p>
            <a:r>
              <a:rPr lang="en-GB" sz="3600" b="1" baseline="30000" dirty="0"/>
              <a:t>17 </a:t>
            </a:r>
            <a:r>
              <a:rPr lang="en-GB" sz="3600" dirty="0"/>
              <a:t>‘In the last days it will be, God declares,</a:t>
            </a:r>
            <a:br>
              <a:rPr lang="en-GB" sz="3600" dirty="0"/>
            </a:br>
            <a:r>
              <a:rPr lang="en-GB" sz="3600" dirty="0"/>
              <a:t>that I will pour out my Spirit upon all flesh,</a:t>
            </a:r>
            <a:br>
              <a:rPr lang="en-GB" sz="3600" dirty="0"/>
            </a:br>
            <a:r>
              <a:rPr lang="en-GB" sz="3600" dirty="0"/>
              <a:t>    and your sons and your daughters shall prophesy,</a:t>
            </a:r>
            <a:br>
              <a:rPr lang="en-GB" sz="3600" dirty="0"/>
            </a:br>
            <a:r>
              <a:rPr lang="en-GB" sz="3600" dirty="0"/>
              <a:t>and your young men shall see visions,</a:t>
            </a:r>
            <a:br>
              <a:rPr lang="en-GB" sz="3600" dirty="0"/>
            </a:br>
            <a:r>
              <a:rPr lang="en-GB" sz="3600" dirty="0"/>
              <a:t>    and your old men shall dream dreams.</a:t>
            </a:r>
            <a:br>
              <a:rPr lang="en-GB" sz="3600" dirty="0"/>
            </a:br>
            <a:r>
              <a:rPr lang="en-GB" sz="3600" b="1" baseline="30000" dirty="0"/>
              <a:t>18 </a:t>
            </a:r>
            <a:r>
              <a:rPr lang="en-GB" sz="3600" dirty="0"/>
              <a:t>Even upon my slaves, both men and women,</a:t>
            </a:r>
            <a:br>
              <a:rPr lang="en-GB" sz="3600" dirty="0"/>
            </a:br>
            <a:r>
              <a:rPr lang="en-GB" sz="3600" dirty="0"/>
              <a:t>    in those days I will pour out my Spirit;</a:t>
            </a:r>
            <a:br>
              <a:rPr lang="en-GB" sz="3600" dirty="0"/>
            </a:br>
            <a:r>
              <a:rPr lang="en-GB" sz="3600" dirty="0"/>
              <a:t>        and they shall prophesy.</a:t>
            </a:r>
            <a:br>
              <a:rPr lang="en-GB" sz="3600" dirty="0"/>
            </a:br>
            <a:r>
              <a:rPr lang="en-GB" sz="3600" b="1" baseline="30000" dirty="0"/>
              <a:t>19 </a:t>
            </a:r>
            <a:r>
              <a:rPr lang="en-GB" sz="3600" dirty="0"/>
              <a:t>And I will show portents in the heaven above</a:t>
            </a:r>
            <a:br>
              <a:rPr lang="en-GB" sz="3600" dirty="0"/>
            </a:br>
            <a:r>
              <a:rPr lang="en-GB" sz="3600" dirty="0"/>
              <a:t>    and signs on the earth below,</a:t>
            </a:r>
            <a:br>
              <a:rPr lang="en-GB" sz="3600" dirty="0"/>
            </a:br>
            <a:r>
              <a:rPr lang="en-GB" sz="3600" dirty="0"/>
              <a:t>        blood, and fire, and smoky mist.</a:t>
            </a:r>
            <a:br>
              <a:rPr lang="en-GB" sz="3600" dirty="0"/>
            </a:br>
            <a:r>
              <a:rPr lang="en-GB" sz="3600" b="1" baseline="30000" dirty="0"/>
              <a:t>20 </a:t>
            </a:r>
            <a:r>
              <a:rPr lang="en-GB" sz="3600" dirty="0"/>
              <a:t>The sun shall be turned to darkness</a:t>
            </a:r>
            <a:br>
              <a:rPr lang="en-GB" sz="3600" dirty="0"/>
            </a:br>
            <a:r>
              <a:rPr lang="en-GB" sz="3600" dirty="0"/>
              <a:t>    and the moon to blood,</a:t>
            </a:r>
            <a:br>
              <a:rPr lang="en-GB" sz="3600" dirty="0"/>
            </a:br>
            <a:r>
              <a:rPr lang="en-GB" sz="3600" dirty="0"/>
              <a:t>        before the coming of the Lord’s great and glorious day.</a:t>
            </a:r>
            <a:br>
              <a:rPr lang="en-GB" sz="3600" dirty="0"/>
            </a:br>
            <a:r>
              <a:rPr lang="en-GB" sz="3600" b="1" baseline="30000" dirty="0"/>
              <a:t>21 </a:t>
            </a:r>
            <a:r>
              <a:rPr lang="en-GB" sz="3600" dirty="0"/>
              <a:t>Then everyone who calls on the name of the Lord shall be saved.’</a:t>
            </a:r>
          </a:p>
          <a:p>
            <a:pPr marL="0" indent="0">
              <a:buNone/>
            </a:pPr>
            <a:endParaRPr lang="en-US" sz="1800" dirty="0"/>
          </a:p>
        </p:txBody>
      </p:sp>
    </p:spTree>
    <p:extLst>
      <p:ext uri="{BB962C8B-B14F-4D97-AF65-F5344CB8AC3E}">
        <p14:creationId xmlns:p14="http://schemas.microsoft.com/office/powerpoint/2010/main" val="342740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1D3F-BD8C-6A46-B5E9-B5ED14F0F41E}"/>
              </a:ext>
            </a:extLst>
          </p:cNvPr>
          <p:cNvSpPr>
            <a:spLocks noGrp="1"/>
          </p:cNvSpPr>
          <p:nvPr>
            <p:ph type="title"/>
          </p:nvPr>
        </p:nvSpPr>
        <p:spPr>
          <a:xfrm>
            <a:off x="457200" y="273050"/>
            <a:ext cx="3008313" cy="779686"/>
          </a:xfrm>
        </p:spPr>
        <p:txBody>
          <a:bodyPr/>
          <a:lstStyle/>
          <a:p>
            <a:r>
              <a:rPr lang="en-US" dirty="0"/>
              <a:t>Experiencing the story</a:t>
            </a:r>
          </a:p>
        </p:txBody>
      </p:sp>
      <p:pic>
        <p:nvPicPr>
          <p:cNvPr id="5" name="Content Placeholder 4">
            <a:extLst>
              <a:ext uri="{FF2B5EF4-FFF2-40B4-BE49-F238E27FC236}">
                <a16:creationId xmlns:a16="http://schemas.microsoft.com/office/drawing/2014/main" id="{B03770BC-B747-3D41-9567-F867933157FD}"/>
              </a:ext>
            </a:extLst>
          </p:cNvPr>
          <p:cNvPicPr>
            <a:picLocks noGrp="1" noChangeAspect="1"/>
          </p:cNvPicPr>
          <p:nvPr>
            <p:ph idx="1"/>
          </p:nvPr>
        </p:nvPicPr>
        <p:blipFill>
          <a:blip r:embed="rId2"/>
          <a:stretch>
            <a:fillRect/>
          </a:stretch>
        </p:blipFill>
        <p:spPr>
          <a:xfrm>
            <a:off x="3770573" y="273050"/>
            <a:ext cx="4720704" cy="5853113"/>
          </a:xfrm>
          <a:prstGeom prst="rect">
            <a:avLst/>
          </a:prstGeom>
        </p:spPr>
      </p:pic>
      <p:sp>
        <p:nvSpPr>
          <p:cNvPr id="4" name="Text Placeholder 3">
            <a:extLst>
              <a:ext uri="{FF2B5EF4-FFF2-40B4-BE49-F238E27FC236}">
                <a16:creationId xmlns:a16="http://schemas.microsoft.com/office/drawing/2014/main" id="{109BD84A-B9B4-E645-AD59-D0D18E558C32}"/>
              </a:ext>
            </a:extLst>
          </p:cNvPr>
          <p:cNvSpPr>
            <a:spLocks noGrp="1"/>
          </p:cNvSpPr>
          <p:nvPr>
            <p:ph type="body" sz="half" idx="2"/>
          </p:nvPr>
        </p:nvSpPr>
        <p:spPr>
          <a:xfrm>
            <a:off x="457200" y="1196752"/>
            <a:ext cx="3008313" cy="5256584"/>
          </a:xfrm>
        </p:spPr>
        <p:txBody>
          <a:bodyPr>
            <a:normAutofit/>
          </a:bodyPr>
          <a:lstStyle/>
          <a:p>
            <a:r>
              <a:rPr lang="en-US" sz="1500" dirty="0"/>
              <a:t>A way of entering into something of  the experience of Pentecost is to place a disc of paper in the base of a salad spinner and pour some paint into the </a:t>
            </a:r>
            <a:r>
              <a:rPr lang="en-US" sz="1500" dirty="0" err="1"/>
              <a:t>centre</a:t>
            </a:r>
            <a:r>
              <a:rPr lang="en-US" sz="1500" dirty="0"/>
              <a:t> of the basket – red and yellow for the fire of the Spirit and white for its holiness. Cover it with lid and spin.</a:t>
            </a:r>
          </a:p>
          <a:p>
            <a:endParaRPr lang="en-US" sz="1500" dirty="0"/>
          </a:p>
          <a:p>
            <a:r>
              <a:rPr lang="en-US" sz="1500" dirty="0"/>
              <a:t>The Spirit came and it moved where it willed – just as the paint is splattered by the centrifugal force of the spinner. The resulting image on the paper is unique, displaying the energy by  which it was created – just the  lives of those of the first disciples displayed the impact of the Holy Spirit at Pentecost – and as God desires our lives to be inspired and influenced today. </a:t>
            </a:r>
          </a:p>
        </p:txBody>
      </p:sp>
    </p:spTree>
    <p:extLst>
      <p:ext uri="{BB962C8B-B14F-4D97-AF65-F5344CB8AC3E}">
        <p14:creationId xmlns:p14="http://schemas.microsoft.com/office/powerpoint/2010/main" val="1594098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E1F3-1C91-1C40-8B8A-6EEBC1CFBCEC}"/>
              </a:ext>
            </a:extLst>
          </p:cNvPr>
          <p:cNvSpPr>
            <a:spLocks noGrp="1"/>
          </p:cNvSpPr>
          <p:nvPr>
            <p:ph type="title"/>
          </p:nvPr>
        </p:nvSpPr>
        <p:spPr>
          <a:xfrm>
            <a:off x="457200" y="273050"/>
            <a:ext cx="3008313" cy="851694"/>
          </a:xfrm>
        </p:spPr>
        <p:txBody>
          <a:bodyPr>
            <a:normAutofit/>
          </a:bodyPr>
          <a:lstStyle/>
          <a:p>
            <a:pPr algn="ctr"/>
            <a:r>
              <a:rPr lang="en-US" sz="2400" dirty="0"/>
              <a:t>Strawberry Cheesecake </a:t>
            </a:r>
          </a:p>
        </p:txBody>
      </p:sp>
      <p:sp>
        <p:nvSpPr>
          <p:cNvPr id="4" name="Text Placeholder 3">
            <a:extLst>
              <a:ext uri="{FF2B5EF4-FFF2-40B4-BE49-F238E27FC236}">
                <a16:creationId xmlns:a16="http://schemas.microsoft.com/office/drawing/2014/main" id="{1D438208-3B0B-B441-9187-8048F047B89D}"/>
              </a:ext>
            </a:extLst>
          </p:cNvPr>
          <p:cNvSpPr>
            <a:spLocks noGrp="1"/>
          </p:cNvSpPr>
          <p:nvPr>
            <p:ph type="body" sz="half" idx="2"/>
          </p:nvPr>
        </p:nvSpPr>
        <p:spPr>
          <a:xfrm>
            <a:off x="457200" y="1124744"/>
            <a:ext cx="3008313" cy="5328592"/>
          </a:xfrm>
        </p:spPr>
        <p:txBody>
          <a:bodyPr>
            <a:normAutofit/>
          </a:bodyPr>
          <a:lstStyle/>
          <a:p>
            <a:r>
              <a:rPr lang="en-US" sz="1500" dirty="0"/>
              <a:t>Like Christmas and Easter, the Festival of Pentecost requires party food, and strawberry cheesecake fits the bill beautifully. </a:t>
            </a:r>
          </a:p>
          <a:p>
            <a:r>
              <a:rPr lang="en-US" sz="1500" dirty="0"/>
              <a:t>The first Pentecost, fell on the Jewish festival of Shavuot, 50 days after  Passover, celebrating the wheat festival and entry into </a:t>
            </a:r>
            <a:r>
              <a:rPr lang="en-US" sz="1500" i="1" dirty="0"/>
              <a:t>The Promised Land. </a:t>
            </a:r>
            <a:r>
              <a:rPr lang="en-US" sz="1500" dirty="0"/>
              <a:t>This  was described as flowing with ‘</a:t>
            </a:r>
            <a:r>
              <a:rPr lang="en-US" sz="1500" i="1" dirty="0"/>
              <a:t>milk and honey,’ </a:t>
            </a:r>
            <a:r>
              <a:rPr lang="en-US" sz="1500" dirty="0"/>
              <a:t>so dairy products were traditionally eaten, with cheesecake being a </a:t>
            </a:r>
            <a:r>
              <a:rPr lang="en-US" sz="1500" dirty="0" err="1"/>
              <a:t>favourite</a:t>
            </a:r>
            <a:r>
              <a:rPr lang="en-US" sz="1500" dirty="0"/>
              <a:t>. </a:t>
            </a:r>
          </a:p>
          <a:p>
            <a:r>
              <a:rPr lang="en-US" sz="1500" dirty="0"/>
              <a:t>Christians added to this tradition by decorating their cakes with halved strawberries, because they resemble the shape of open hearts. The prophet Ezekiel said, </a:t>
            </a:r>
            <a:r>
              <a:rPr lang="en-US" sz="1500" i="1" dirty="0"/>
              <a:t>‘I will give you a new heart, and I will put a </a:t>
            </a:r>
            <a:r>
              <a:rPr lang="en-US" sz="1500" b="1" i="1" dirty="0"/>
              <a:t>new spirit </a:t>
            </a:r>
            <a:r>
              <a:rPr lang="en-US" sz="1500" i="1" dirty="0"/>
              <a:t>within you. I will take away your stony stubborn heart and give you a tender responsive heart.’</a:t>
            </a:r>
          </a:p>
        </p:txBody>
      </p:sp>
      <p:pic>
        <p:nvPicPr>
          <p:cNvPr id="7" name="Content Placeholder 6">
            <a:extLst>
              <a:ext uri="{FF2B5EF4-FFF2-40B4-BE49-F238E27FC236}">
                <a16:creationId xmlns:a16="http://schemas.microsoft.com/office/drawing/2014/main" id="{14FC6ADD-A159-A240-A545-8A51DFC3FD29}"/>
              </a:ext>
            </a:extLst>
          </p:cNvPr>
          <p:cNvPicPr>
            <a:picLocks noGrp="1" noChangeAspect="1"/>
          </p:cNvPicPr>
          <p:nvPr>
            <p:ph idx="1"/>
          </p:nvPr>
        </p:nvPicPr>
        <p:blipFill>
          <a:blip r:embed="rId2"/>
          <a:stretch>
            <a:fillRect/>
          </a:stretch>
        </p:blipFill>
        <p:spPr>
          <a:xfrm>
            <a:off x="3575050" y="437949"/>
            <a:ext cx="5111750" cy="5523314"/>
          </a:xfrm>
          <a:prstGeom prst="rect">
            <a:avLst/>
          </a:prstGeom>
        </p:spPr>
      </p:pic>
    </p:spTree>
    <p:extLst>
      <p:ext uri="{BB962C8B-B14F-4D97-AF65-F5344CB8AC3E}">
        <p14:creationId xmlns:p14="http://schemas.microsoft.com/office/powerpoint/2010/main" val="216287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C0DFC5-6D99-C345-AD0B-D96D45BBAE34}"/>
              </a:ext>
            </a:extLst>
          </p:cNvPr>
          <p:cNvPicPr>
            <a:picLocks noGrp="1" noChangeAspect="1"/>
          </p:cNvPicPr>
          <p:nvPr>
            <p:ph idx="1"/>
          </p:nvPr>
        </p:nvPicPr>
        <p:blipFill>
          <a:blip r:embed="rId2"/>
          <a:stretch>
            <a:fillRect/>
          </a:stretch>
        </p:blipFill>
        <p:spPr>
          <a:xfrm>
            <a:off x="3707904" y="663708"/>
            <a:ext cx="5111750" cy="5041782"/>
          </a:xfrm>
          <a:prstGeom prst="rect">
            <a:avLst/>
          </a:prstGeom>
        </p:spPr>
      </p:pic>
      <p:sp>
        <p:nvSpPr>
          <p:cNvPr id="4" name="Text Placeholder 3">
            <a:extLst>
              <a:ext uri="{FF2B5EF4-FFF2-40B4-BE49-F238E27FC236}">
                <a16:creationId xmlns:a16="http://schemas.microsoft.com/office/drawing/2014/main" id="{A49E764D-5649-1848-968C-EA8C9D01D668}"/>
              </a:ext>
            </a:extLst>
          </p:cNvPr>
          <p:cNvSpPr>
            <a:spLocks noGrp="1"/>
          </p:cNvSpPr>
          <p:nvPr>
            <p:ph type="body" sz="half" idx="2"/>
          </p:nvPr>
        </p:nvSpPr>
        <p:spPr>
          <a:xfrm>
            <a:off x="457200" y="692696"/>
            <a:ext cx="3008313" cy="5472608"/>
          </a:xfrm>
        </p:spPr>
        <p:txBody>
          <a:bodyPr>
            <a:noAutofit/>
          </a:bodyPr>
          <a:lstStyle/>
          <a:p>
            <a:r>
              <a:rPr lang="en-US" sz="1500" dirty="0"/>
              <a:t>So decorate your cheesecake and contemplate the state of your heart. Pray that the Holy Spirit may be at work within you, kindling that open, responsiveness to his love. </a:t>
            </a:r>
          </a:p>
          <a:p>
            <a:endParaRPr lang="en-US" sz="1500" dirty="0"/>
          </a:p>
          <a:p>
            <a:r>
              <a:rPr lang="en-US" sz="1500" dirty="0"/>
              <a:t>You are. then invited to pray with the words of Charles Wesley.</a:t>
            </a:r>
          </a:p>
          <a:p>
            <a:r>
              <a:rPr lang="en-GB" sz="1500" b="1" i="1" dirty="0"/>
              <a:t>O thou who </a:t>
            </a:r>
            <a:r>
              <a:rPr lang="en-GB" sz="1500" b="1" i="1" dirty="0" err="1"/>
              <a:t>camest</a:t>
            </a:r>
            <a:r>
              <a:rPr lang="en-GB" sz="1500" b="1" i="1" dirty="0"/>
              <a:t> from above</a:t>
            </a:r>
            <a:br>
              <a:rPr lang="en-GB" sz="1500" b="1" i="1" dirty="0"/>
            </a:br>
            <a:r>
              <a:rPr lang="en-GB" sz="1500" b="1" i="1" dirty="0"/>
              <a:t>The fire celestial to impart,</a:t>
            </a:r>
            <a:br>
              <a:rPr lang="en-GB" sz="1500" b="1" i="1" dirty="0"/>
            </a:br>
            <a:r>
              <a:rPr lang="en-GB" sz="1500" b="1" i="1" dirty="0"/>
              <a:t>Kindle a flame of sacred love</a:t>
            </a:r>
            <a:br>
              <a:rPr lang="en-GB" sz="1500" b="1" i="1" dirty="0"/>
            </a:br>
            <a:r>
              <a:rPr lang="en-GB" sz="1500" b="1" i="1" dirty="0"/>
              <a:t>On the mean altar of my heart!</a:t>
            </a:r>
          </a:p>
          <a:p>
            <a:r>
              <a:rPr lang="en-GB" sz="1500" b="1" i="1" dirty="0"/>
              <a:t>There let it for thy glory burn</a:t>
            </a:r>
            <a:br>
              <a:rPr lang="en-GB" sz="1500" b="1" i="1" dirty="0"/>
            </a:br>
            <a:r>
              <a:rPr lang="en-GB" sz="1500" b="1" i="1" dirty="0"/>
              <a:t>With inextinguishable blaze,</a:t>
            </a:r>
            <a:br>
              <a:rPr lang="en-GB" sz="1500" b="1" i="1" dirty="0"/>
            </a:br>
            <a:r>
              <a:rPr lang="en-GB" sz="1500" b="1" i="1" dirty="0"/>
              <a:t>And trembling to its source return</a:t>
            </a:r>
            <a:br>
              <a:rPr lang="en-GB" sz="1500" b="1" i="1" dirty="0"/>
            </a:br>
            <a:r>
              <a:rPr lang="en-GB" sz="1500" b="1" i="1" dirty="0"/>
              <a:t>In humble prayer and fervent praise.</a:t>
            </a:r>
            <a:endParaRPr lang="en-US" sz="1500" b="1" dirty="0"/>
          </a:p>
          <a:p>
            <a:endParaRPr lang="en-US" sz="1500" dirty="0"/>
          </a:p>
          <a:p>
            <a:r>
              <a:rPr lang="en-US" sz="1500" dirty="0"/>
              <a:t>Celebrate the joy of the season by sharing your cheesecake with others  and may you know yourself blessed.  Amen </a:t>
            </a:r>
          </a:p>
        </p:txBody>
      </p:sp>
    </p:spTree>
    <p:extLst>
      <p:ext uri="{BB962C8B-B14F-4D97-AF65-F5344CB8AC3E}">
        <p14:creationId xmlns:p14="http://schemas.microsoft.com/office/powerpoint/2010/main" val="1582485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682F-8F1A-A647-8F2F-50C1D839975B}"/>
              </a:ext>
            </a:extLst>
          </p:cNvPr>
          <p:cNvSpPr>
            <a:spLocks noGrp="1"/>
          </p:cNvSpPr>
          <p:nvPr>
            <p:ph type="title"/>
          </p:nvPr>
        </p:nvSpPr>
        <p:spPr>
          <a:xfrm>
            <a:off x="457200" y="2718048"/>
            <a:ext cx="8229600" cy="1143000"/>
          </a:xfrm>
        </p:spPr>
        <p:txBody>
          <a:bodyPr>
            <a:noAutofit/>
          </a:bodyPr>
          <a:lstStyle/>
          <a:p>
            <a:r>
              <a:rPr lang="en-US" sz="7200" b="1" dirty="0">
                <a:latin typeface="Papyrus" panose="020B0602040200020303" pitchFamily="34" charset="77"/>
              </a:rPr>
              <a:t>Amen</a:t>
            </a:r>
          </a:p>
        </p:txBody>
      </p:sp>
    </p:spTree>
    <p:extLst>
      <p:ext uri="{BB962C8B-B14F-4D97-AF65-F5344CB8AC3E}">
        <p14:creationId xmlns:p14="http://schemas.microsoft.com/office/powerpoint/2010/main" val="3443922250"/>
      </p:ext>
    </p:extLst>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7893</TotalTime>
  <Words>1114</Words>
  <Application>Microsoft Office PowerPoint</Application>
  <PresentationFormat>On-screen Show (4:3)</PresentationFormat>
  <Paragraphs>35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Papyrus</vt:lpstr>
      <vt:lpstr>Office Theme</vt:lpstr>
      <vt:lpstr> Pentecost </vt:lpstr>
      <vt:lpstr>The Coming of the Holy Spirit </vt:lpstr>
      <vt:lpstr>Read Acts 2: 1-21</vt:lpstr>
      <vt:lpstr>PowerPoint Presentation</vt:lpstr>
      <vt:lpstr>Experiencing the story</vt:lpstr>
      <vt:lpstr>Strawberry Cheesecake </vt:lpstr>
      <vt:lpstr>PowerPoint Presentation</vt:lpstr>
      <vt:lpstr>Amen</vt:lpstr>
    </vt:vector>
  </TitlesOfParts>
  <Company>MHA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SMonaghan</dc:creator>
  <cp:lastModifiedBy>Christopher Heffernan</cp:lastModifiedBy>
  <cp:revision>219</cp:revision>
  <cp:lastPrinted>2020-05-07T17:59:50Z</cp:lastPrinted>
  <dcterms:created xsi:type="dcterms:W3CDTF">2019-05-15T20:13:48Z</dcterms:created>
  <dcterms:modified xsi:type="dcterms:W3CDTF">2020-05-30T12:39:29Z</dcterms:modified>
</cp:coreProperties>
</file>