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25" r:id="rId3"/>
    <p:sldId id="326" r:id="rId4"/>
    <p:sldId id="320" r:id="rId5"/>
    <p:sldId id="324" r:id="rId6"/>
    <p:sldId id="327" r:id="rId7"/>
    <p:sldId id="31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D6FF"/>
    <a:srgbClr val="73FDD6"/>
    <a:srgbClr val="D883FF"/>
    <a:srgbClr val="FF7E79"/>
    <a:srgbClr val="009193"/>
    <a:srgbClr val="FF9300"/>
    <a:srgbClr val="FFCC00"/>
    <a:srgbClr val="941651"/>
    <a:srgbClr val="011893"/>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73"/>
    <p:restoredTop sz="94580"/>
  </p:normalViewPr>
  <p:slideViewPr>
    <p:cSldViewPr>
      <p:cViewPr varScale="1">
        <p:scale>
          <a:sx n="92" d="100"/>
          <a:sy n="92" d="100"/>
        </p:scale>
        <p:origin x="22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A7810C-C6EC-4E17-916D-9BFB7BEB735D}"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1518615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A7810C-C6EC-4E17-916D-9BFB7BEB735D}"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39225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A7810C-C6EC-4E17-916D-9BFB7BEB735D}"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390447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A7810C-C6EC-4E17-916D-9BFB7BEB735D}"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3905432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A7810C-C6EC-4E17-916D-9BFB7BEB735D}" type="datetimeFigureOut">
              <a:rPr lang="en-GB" smtClean="0"/>
              <a:t>14/05/2020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119717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A7810C-C6EC-4E17-916D-9BFB7BEB735D}"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241283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A7810C-C6EC-4E17-916D-9BFB7BEB735D}" type="datetimeFigureOut">
              <a:rPr lang="en-GB" smtClean="0"/>
              <a:t>14/05/2020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704919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A7810C-C6EC-4E17-916D-9BFB7BEB735D}" type="datetimeFigureOut">
              <a:rPr lang="en-GB" smtClean="0"/>
              <a:t>14/05/2020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113203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7810C-C6EC-4E17-916D-9BFB7BEB735D}" type="datetimeFigureOut">
              <a:rPr lang="en-GB" smtClean="0"/>
              <a:t>14/05/2020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71652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7810C-C6EC-4E17-916D-9BFB7BEB735D}"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3770097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A7810C-C6EC-4E17-916D-9BFB7BEB735D}" type="datetimeFigureOut">
              <a:rPr lang="en-GB" smtClean="0"/>
              <a:t>14/05/2020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63ED-BAB8-4E22-B2F2-99995EA72C75}" type="slidenum">
              <a:rPr lang="en-GB" smtClean="0"/>
              <a:t>‹#›</a:t>
            </a:fld>
            <a:endParaRPr lang="en-GB"/>
          </a:p>
        </p:txBody>
      </p:sp>
    </p:spTree>
    <p:extLst>
      <p:ext uri="{BB962C8B-B14F-4D97-AF65-F5344CB8AC3E}">
        <p14:creationId xmlns:p14="http://schemas.microsoft.com/office/powerpoint/2010/main" val="1870327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7810C-C6EC-4E17-916D-9BFB7BEB735D}" type="datetimeFigureOut">
              <a:rPr lang="en-GB" smtClean="0"/>
              <a:t>14/05/2020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D63ED-BAB8-4E22-B2F2-99995EA72C75}" type="slidenum">
              <a:rPr lang="en-GB" smtClean="0"/>
              <a:t>‹#›</a:t>
            </a:fld>
            <a:endParaRPr lang="en-GB"/>
          </a:p>
        </p:txBody>
      </p:sp>
    </p:spTree>
    <p:extLst>
      <p:ext uri="{BB962C8B-B14F-4D97-AF65-F5344CB8AC3E}">
        <p14:creationId xmlns:p14="http://schemas.microsoft.com/office/powerpoint/2010/main" val="454418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1D1F9-E087-A44B-A611-C7EFC8E34362}"/>
              </a:ext>
            </a:extLst>
          </p:cNvPr>
          <p:cNvSpPr>
            <a:spLocks noGrp="1"/>
          </p:cNvSpPr>
          <p:nvPr>
            <p:ph type="ctrTitle"/>
          </p:nvPr>
        </p:nvSpPr>
        <p:spPr>
          <a:xfrm>
            <a:off x="685800" y="2130425"/>
            <a:ext cx="7772400" cy="1470025"/>
          </a:xfrm>
        </p:spPr>
        <p:txBody>
          <a:bodyPr>
            <a:normAutofit/>
          </a:bodyPr>
          <a:lstStyle/>
          <a:p>
            <a:r>
              <a:rPr lang="en-US" sz="6000" b="1" dirty="0">
                <a:solidFill>
                  <a:schemeClr val="bg1"/>
                </a:solidFill>
                <a:latin typeface="Papyrus" panose="020B0602040200020303" pitchFamily="34" charset="77"/>
              </a:rPr>
              <a:t> </a:t>
            </a:r>
            <a:r>
              <a:rPr lang="en-US" sz="6000" b="1" dirty="0">
                <a:solidFill>
                  <a:schemeClr val="tx1">
                    <a:lumMod val="65000"/>
                    <a:lumOff val="35000"/>
                  </a:schemeClr>
                </a:solidFill>
                <a:latin typeface="Papyrus" panose="020B0602040200020303" pitchFamily="34" charset="77"/>
              </a:rPr>
              <a:t>Easter 6</a:t>
            </a:r>
          </a:p>
        </p:txBody>
      </p:sp>
      <p:sp>
        <p:nvSpPr>
          <p:cNvPr id="3" name="Subtitle 2">
            <a:extLst>
              <a:ext uri="{FF2B5EF4-FFF2-40B4-BE49-F238E27FC236}">
                <a16:creationId xmlns:a16="http://schemas.microsoft.com/office/drawing/2014/main" id="{8A061D16-8540-E848-A2B3-18E39EDC4595}"/>
              </a:ext>
            </a:extLst>
          </p:cNvPr>
          <p:cNvSpPr>
            <a:spLocks noGrp="1"/>
          </p:cNvSpPr>
          <p:nvPr>
            <p:ph type="subTitle" idx="1"/>
          </p:nvPr>
        </p:nvSpPr>
        <p:spPr/>
        <p:txBody>
          <a:bodyPr>
            <a:normAutofit/>
          </a:bodyPr>
          <a:lstStyle/>
          <a:p>
            <a:r>
              <a:rPr lang="en-US" sz="3600" dirty="0">
                <a:solidFill>
                  <a:schemeClr val="tx1">
                    <a:lumMod val="65000"/>
                    <a:lumOff val="35000"/>
                  </a:schemeClr>
                </a:solidFill>
              </a:rPr>
              <a:t>Spiritual exercises for Easter</a:t>
            </a:r>
          </a:p>
          <a:p>
            <a:r>
              <a:rPr lang="en-US" sz="3600" dirty="0">
                <a:solidFill>
                  <a:schemeClr val="tx1">
                    <a:lumMod val="65000"/>
                    <a:lumOff val="35000"/>
                  </a:schemeClr>
                </a:solidFill>
              </a:rPr>
              <a:t>United by Love </a:t>
            </a:r>
          </a:p>
          <a:p>
            <a:r>
              <a:rPr lang="en-US" sz="2400" dirty="0">
                <a:solidFill>
                  <a:schemeClr val="tx1">
                    <a:lumMod val="65000"/>
                    <a:lumOff val="35000"/>
                  </a:schemeClr>
                </a:solidFill>
              </a:rPr>
              <a:t>Rev Julia Monaghan</a:t>
            </a:r>
          </a:p>
        </p:txBody>
      </p:sp>
    </p:spTree>
    <p:extLst>
      <p:ext uri="{BB962C8B-B14F-4D97-AF65-F5344CB8AC3E}">
        <p14:creationId xmlns:p14="http://schemas.microsoft.com/office/powerpoint/2010/main" val="3588246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ECC5-F8D4-BC4F-8643-F303007C5A21}"/>
              </a:ext>
            </a:extLst>
          </p:cNvPr>
          <p:cNvSpPr>
            <a:spLocks noGrp="1"/>
          </p:cNvSpPr>
          <p:nvPr>
            <p:ph type="title"/>
          </p:nvPr>
        </p:nvSpPr>
        <p:spPr/>
        <p:txBody>
          <a:bodyPr/>
          <a:lstStyle/>
          <a:p>
            <a:pPr algn="ctr"/>
            <a:r>
              <a:rPr lang="en-US" dirty="0"/>
              <a:t>The Promise of the Holy Spirit </a:t>
            </a:r>
          </a:p>
        </p:txBody>
      </p:sp>
      <p:sp>
        <p:nvSpPr>
          <p:cNvPr id="4" name="Text Placeholder 3">
            <a:extLst>
              <a:ext uri="{FF2B5EF4-FFF2-40B4-BE49-F238E27FC236}">
                <a16:creationId xmlns:a16="http://schemas.microsoft.com/office/drawing/2014/main" id="{003D84F7-7CE4-564E-A549-4E8C8861A2D9}"/>
              </a:ext>
            </a:extLst>
          </p:cNvPr>
          <p:cNvSpPr>
            <a:spLocks noGrp="1"/>
          </p:cNvSpPr>
          <p:nvPr>
            <p:ph type="body" sz="half" idx="2"/>
          </p:nvPr>
        </p:nvSpPr>
        <p:spPr/>
        <p:txBody>
          <a:bodyPr>
            <a:normAutofit/>
          </a:bodyPr>
          <a:lstStyle/>
          <a:p>
            <a:r>
              <a:rPr lang="en-US" sz="1600" dirty="0"/>
              <a:t>Look at the </a:t>
            </a:r>
            <a:r>
              <a:rPr lang="en-US" sz="1600" i="1" dirty="0" err="1"/>
              <a:t>Wordle</a:t>
            </a:r>
            <a:r>
              <a:rPr lang="en-US" sz="1600" i="1" dirty="0"/>
              <a:t> </a:t>
            </a:r>
            <a:r>
              <a:rPr lang="en-US" sz="1600" dirty="0"/>
              <a:t>opposite which highlights many names for the Holy Spirit, and think about, which of these, or any other names for the Spirit, you find most helpful. Why might that be?  </a:t>
            </a:r>
          </a:p>
          <a:p>
            <a:endParaRPr lang="en-US" sz="1600" dirty="0"/>
          </a:p>
          <a:p>
            <a:r>
              <a:rPr lang="en-US" sz="1600" dirty="0"/>
              <a:t>The 6</a:t>
            </a:r>
            <a:r>
              <a:rPr lang="en-US" sz="1600" baseline="30000" dirty="0"/>
              <a:t>th</a:t>
            </a:r>
            <a:r>
              <a:rPr lang="en-US" sz="1600" dirty="0"/>
              <a:t> Week of Easter marks a transition point. So far, we have been looking at the Easter story through the resurrection appearances to the disciples and then, through the Gospel of John, we have been looking at the eternal character and nature of the Risen Christ. He has been described as </a:t>
            </a:r>
            <a:r>
              <a:rPr lang="en-US" sz="1600" i="1" dirty="0"/>
              <a:t>The Good Shepherd, The Way, the Truth and the Life.</a:t>
            </a:r>
            <a:endParaRPr lang="en-US" sz="1600" dirty="0"/>
          </a:p>
        </p:txBody>
      </p:sp>
      <p:sp>
        <p:nvSpPr>
          <p:cNvPr id="3" name="TextBox 2">
            <a:extLst>
              <a:ext uri="{FF2B5EF4-FFF2-40B4-BE49-F238E27FC236}">
                <a16:creationId xmlns:a16="http://schemas.microsoft.com/office/drawing/2014/main" id="{BCF3AA44-43D0-3A45-8BBF-22A15EFDAD0E}"/>
              </a:ext>
            </a:extLst>
          </p:cNvPr>
          <p:cNvSpPr txBox="1"/>
          <p:nvPr/>
        </p:nvSpPr>
        <p:spPr>
          <a:xfrm>
            <a:off x="4427984" y="3099888"/>
            <a:ext cx="2890664" cy="830997"/>
          </a:xfrm>
          <a:prstGeom prst="rect">
            <a:avLst/>
          </a:prstGeom>
          <a:noFill/>
        </p:spPr>
        <p:txBody>
          <a:bodyPr wrap="square" rtlCol="0">
            <a:spAutoFit/>
          </a:bodyPr>
          <a:lstStyle/>
          <a:p>
            <a:r>
              <a:rPr lang="en-US" sz="4800" dirty="0">
                <a:solidFill>
                  <a:srgbClr val="FF9300"/>
                </a:solidFill>
              </a:rPr>
              <a:t>Holy Spirit</a:t>
            </a:r>
          </a:p>
        </p:txBody>
      </p:sp>
      <p:sp>
        <p:nvSpPr>
          <p:cNvPr id="6" name="TextBox 5">
            <a:extLst>
              <a:ext uri="{FF2B5EF4-FFF2-40B4-BE49-F238E27FC236}">
                <a16:creationId xmlns:a16="http://schemas.microsoft.com/office/drawing/2014/main" id="{BF96CE78-630E-5548-ACE8-27D28BAA7866}"/>
              </a:ext>
            </a:extLst>
          </p:cNvPr>
          <p:cNvSpPr txBox="1"/>
          <p:nvPr/>
        </p:nvSpPr>
        <p:spPr>
          <a:xfrm>
            <a:off x="6804248" y="2895327"/>
            <a:ext cx="1445332" cy="461665"/>
          </a:xfrm>
          <a:prstGeom prst="rect">
            <a:avLst/>
          </a:prstGeom>
          <a:noFill/>
        </p:spPr>
        <p:txBody>
          <a:bodyPr wrap="square" rtlCol="0">
            <a:spAutoFit/>
          </a:bodyPr>
          <a:lstStyle/>
          <a:p>
            <a:r>
              <a:rPr lang="en-US" sz="2400" dirty="0">
                <a:solidFill>
                  <a:srgbClr val="C00000"/>
                </a:solidFill>
              </a:rPr>
              <a:t>paraclete</a:t>
            </a:r>
          </a:p>
        </p:txBody>
      </p:sp>
      <p:sp>
        <p:nvSpPr>
          <p:cNvPr id="7" name="TextBox 6">
            <a:extLst>
              <a:ext uri="{FF2B5EF4-FFF2-40B4-BE49-F238E27FC236}">
                <a16:creationId xmlns:a16="http://schemas.microsoft.com/office/drawing/2014/main" id="{4443BCAB-D90A-3D4E-A31C-688D42725C6B}"/>
              </a:ext>
            </a:extLst>
          </p:cNvPr>
          <p:cNvSpPr txBox="1"/>
          <p:nvPr/>
        </p:nvSpPr>
        <p:spPr>
          <a:xfrm>
            <a:off x="6804248" y="2525995"/>
            <a:ext cx="2144363" cy="584775"/>
          </a:xfrm>
          <a:prstGeom prst="rect">
            <a:avLst/>
          </a:prstGeom>
          <a:noFill/>
        </p:spPr>
        <p:txBody>
          <a:bodyPr wrap="square" rtlCol="0">
            <a:spAutoFit/>
          </a:bodyPr>
          <a:lstStyle/>
          <a:p>
            <a:r>
              <a:rPr lang="en-US" sz="3200" dirty="0" err="1">
                <a:solidFill>
                  <a:srgbClr val="009193"/>
                </a:solidFill>
              </a:rPr>
              <a:t>pentacost</a:t>
            </a:r>
            <a:endParaRPr lang="en-US" sz="3200" dirty="0">
              <a:solidFill>
                <a:srgbClr val="009193"/>
              </a:solidFill>
            </a:endParaRPr>
          </a:p>
        </p:txBody>
      </p:sp>
      <p:sp>
        <p:nvSpPr>
          <p:cNvPr id="8" name="TextBox 7">
            <a:extLst>
              <a:ext uri="{FF2B5EF4-FFF2-40B4-BE49-F238E27FC236}">
                <a16:creationId xmlns:a16="http://schemas.microsoft.com/office/drawing/2014/main" id="{F3EA4998-042D-2C42-BBC6-408BCB96DB49}"/>
              </a:ext>
            </a:extLst>
          </p:cNvPr>
          <p:cNvSpPr txBox="1"/>
          <p:nvPr/>
        </p:nvSpPr>
        <p:spPr>
          <a:xfrm rot="16200000">
            <a:off x="6838560" y="3322681"/>
            <a:ext cx="927295" cy="707886"/>
          </a:xfrm>
          <a:prstGeom prst="rect">
            <a:avLst/>
          </a:prstGeom>
          <a:noFill/>
        </p:spPr>
        <p:txBody>
          <a:bodyPr wrap="square" rtlCol="0">
            <a:spAutoFit/>
          </a:bodyPr>
          <a:lstStyle/>
          <a:p>
            <a:r>
              <a:rPr lang="en-US" sz="4000" dirty="0">
                <a:solidFill>
                  <a:srgbClr val="FF7E79"/>
                </a:solidFill>
              </a:rPr>
              <a:t>fire</a:t>
            </a:r>
          </a:p>
        </p:txBody>
      </p:sp>
      <p:sp>
        <p:nvSpPr>
          <p:cNvPr id="9" name="TextBox 8">
            <a:extLst>
              <a:ext uri="{FF2B5EF4-FFF2-40B4-BE49-F238E27FC236}">
                <a16:creationId xmlns:a16="http://schemas.microsoft.com/office/drawing/2014/main" id="{D599F1B3-804E-164D-A93A-869E661D130D}"/>
              </a:ext>
            </a:extLst>
          </p:cNvPr>
          <p:cNvSpPr txBox="1"/>
          <p:nvPr/>
        </p:nvSpPr>
        <p:spPr>
          <a:xfrm rot="16200000">
            <a:off x="6171130" y="3918103"/>
            <a:ext cx="1254043" cy="707886"/>
          </a:xfrm>
          <a:prstGeom prst="rect">
            <a:avLst/>
          </a:prstGeom>
          <a:noFill/>
        </p:spPr>
        <p:txBody>
          <a:bodyPr wrap="square" rtlCol="0">
            <a:spAutoFit/>
          </a:bodyPr>
          <a:lstStyle/>
          <a:p>
            <a:r>
              <a:rPr lang="en-US" sz="4000" dirty="0">
                <a:solidFill>
                  <a:schemeClr val="bg2">
                    <a:lumMod val="75000"/>
                  </a:schemeClr>
                </a:solidFill>
              </a:rPr>
              <a:t>wind</a:t>
            </a:r>
          </a:p>
        </p:txBody>
      </p:sp>
      <p:sp>
        <p:nvSpPr>
          <p:cNvPr id="10" name="TextBox 9">
            <a:extLst>
              <a:ext uri="{FF2B5EF4-FFF2-40B4-BE49-F238E27FC236}">
                <a16:creationId xmlns:a16="http://schemas.microsoft.com/office/drawing/2014/main" id="{AC82B464-9DE5-7E45-9111-EECDB578BEDB}"/>
              </a:ext>
            </a:extLst>
          </p:cNvPr>
          <p:cNvSpPr txBox="1"/>
          <p:nvPr/>
        </p:nvSpPr>
        <p:spPr>
          <a:xfrm rot="16200000">
            <a:off x="5890113" y="2326912"/>
            <a:ext cx="1384029" cy="707886"/>
          </a:xfrm>
          <a:prstGeom prst="rect">
            <a:avLst/>
          </a:prstGeom>
          <a:noFill/>
        </p:spPr>
        <p:txBody>
          <a:bodyPr wrap="square" rtlCol="0">
            <a:spAutoFit/>
          </a:bodyPr>
          <a:lstStyle/>
          <a:p>
            <a:r>
              <a:rPr lang="en-US" sz="4000" dirty="0">
                <a:solidFill>
                  <a:schemeClr val="bg1">
                    <a:lumMod val="85000"/>
                  </a:schemeClr>
                </a:solidFill>
              </a:rPr>
              <a:t>dove</a:t>
            </a:r>
          </a:p>
        </p:txBody>
      </p:sp>
      <p:sp>
        <p:nvSpPr>
          <p:cNvPr id="11" name="TextBox 10">
            <a:extLst>
              <a:ext uri="{FF2B5EF4-FFF2-40B4-BE49-F238E27FC236}">
                <a16:creationId xmlns:a16="http://schemas.microsoft.com/office/drawing/2014/main" id="{AF27673F-0C05-FB46-91EA-077821152246}"/>
              </a:ext>
            </a:extLst>
          </p:cNvPr>
          <p:cNvSpPr txBox="1"/>
          <p:nvPr/>
        </p:nvSpPr>
        <p:spPr>
          <a:xfrm>
            <a:off x="4572000" y="2780928"/>
            <a:ext cx="1956409" cy="584775"/>
          </a:xfrm>
          <a:prstGeom prst="rect">
            <a:avLst/>
          </a:prstGeom>
          <a:noFill/>
        </p:spPr>
        <p:txBody>
          <a:bodyPr wrap="square" rtlCol="0">
            <a:spAutoFit/>
          </a:bodyPr>
          <a:lstStyle/>
          <a:p>
            <a:r>
              <a:rPr lang="en-US" sz="3200" dirty="0">
                <a:solidFill>
                  <a:srgbClr val="7030A0"/>
                </a:solidFill>
              </a:rPr>
              <a:t>counsellor</a:t>
            </a:r>
          </a:p>
        </p:txBody>
      </p:sp>
      <p:sp>
        <p:nvSpPr>
          <p:cNvPr id="12" name="TextBox 11">
            <a:extLst>
              <a:ext uri="{FF2B5EF4-FFF2-40B4-BE49-F238E27FC236}">
                <a16:creationId xmlns:a16="http://schemas.microsoft.com/office/drawing/2014/main" id="{4A4EC371-B25B-CB4C-B5D1-F45AA9674077}"/>
              </a:ext>
            </a:extLst>
          </p:cNvPr>
          <p:cNvSpPr txBox="1"/>
          <p:nvPr/>
        </p:nvSpPr>
        <p:spPr>
          <a:xfrm>
            <a:off x="5220072" y="3717032"/>
            <a:ext cx="1668377" cy="523220"/>
          </a:xfrm>
          <a:prstGeom prst="rect">
            <a:avLst/>
          </a:prstGeom>
          <a:noFill/>
        </p:spPr>
        <p:txBody>
          <a:bodyPr wrap="square" rtlCol="0">
            <a:spAutoFit/>
          </a:bodyPr>
          <a:lstStyle/>
          <a:p>
            <a:r>
              <a:rPr lang="en-US" sz="2800" dirty="0">
                <a:solidFill>
                  <a:srgbClr val="0070C0"/>
                </a:solidFill>
              </a:rPr>
              <a:t>advocate</a:t>
            </a:r>
          </a:p>
        </p:txBody>
      </p:sp>
      <p:sp>
        <p:nvSpPr>
          <p:cNvPr id="13" name="TextBox 12">
            <a:extLst>
              <a:ext uri="{FF2B5EF4-FFF2-40B4-BE49-F238E27FC236}">
                <a16:creationId xmlns:a16="http://schemas.microsoft.com/office/drawing/2014/main" id="{76B8C6B9-ADDA-0B45-80F3-C33A6B407ECD}"/>
              </a:ext>
            </a:extLst>
          </p:cNvPr>
          <p:cNvSpPr txBox="1"/>
          <p:nvPr/>
        </p:nvSpPr>
        <p:spPr>
          <a:xfrm rot="16200000">
            <a:off x="5793525" y="4367716"/>
            <a:ext cx="1248522" cy="523220"/>
          </a:xfrm>
          <a:prstGeom prst="rect">
            <a:avLst/>
          </a:prstGeom>
          <a:noFill/>
        </p:spPr>
        <p:txBody>
          <a:bodyPr wrap="square" rtlCol="0">
            <a:spAutoFit/>
          </a:bodyPr>
          <a:lstStyle/>
          <a:p>
            <a:r>
              <a:rPr lang="en-US" sz="2800" dirty="0">
                <a:solidFill>
                  <a:srgbClr val="D883FF"/>
                </a:solidFill>
              </a:rPr>
              <a:t>anoint</a:t>
            </a:r>
          </a:p>
        </p:txBody>
      </p:sp>
      <p:sp>
        <p:nvSpPr>
          <p:cNvPr id="14" name="TextBox 13">
            <a:extLst>
              <a:ext uri="{FF2B5EF4-FFF2-40B4-BE49-F238E27FC236}">
                <a16:creationId xmlns:a16="http://schemas.microsoft.com/office/drawing/2014/main" id="{4F7F2239-8DBA-EA4D-B118-6B4F072D0034}"/>
              </a:ext>
            </a:extLst>
          </p:cNvPr>
          <p:cNvSpPr txBox="1"/>
          <p:nvPr/>
        </p:nvSpPr>
        <p:spPr>
          <a:xfrm rot="16200000">
            <a:off x="5486038" y="1958062"/>
            <a:ext cx="1493004" cy="584775"/>
          </a:xfrm>
          <a:prstGeom prst="rect">
            <a:avLst/>
          </a:prstGeom>
          <a:noFill/>
        </p:spPr>
        <p:txBody>
          <a:bodyPr wrap="square" rtlCol="0">
            <a:spAutoFit/>
          </a:bodyPr>
          <a:lstStyle/>
          <a:p>
            <a:r>
              <a:rPr lang="en-US" sz="3200" dirty="0" err="1">
                <a:solidFill>
                  <a:srgbClr val="76D6FF"/>
                </a:solidFill>
              </a:rPr>
              <a:t>baptise</a:t>
            </a:r>
            <a:endParaRPr lang="en-US" sz="3200" dirty="0">
              <a:solidFill>
                <a:srgbClr val="76D6FF"/>
              </a:solidFill>
            </a:endParaRPr>
          </a:p>
        </p:txBody>
      </p:sp>
      <p:sp>
        <p:nvSpPr>
          <p:cNvPr id="17" name="TextBox 16">
            <a:extLst>
              <a:ext uri="{FF2B5EF4-FFF2-40B4-BE49-F238E27FC236}">
                <a16:creationId xmlns:a16="http://schemas.microsoft.com/office/drawing/2014/main" id="{F4D20500-B696-6C47-A627-CD05BC4985BA}"/>
              </a:ext>
            </a:extLst>
          </p:cNvPr>
          <p:cNvSpPr txBox="1"/>
          <p:nvPr/>
        </p:nvSpPr>
        <p:spPr>
          <a:xfrm>
            <a:off x="7020272" y="4005064"/>
            <a:ext cx="1219381" cy="461665"/>
          </a:xfrm>
          <a:prstGeom prst="rect">
            <a:avLst/>
          </a:prstGeom>
          <a:noFill/>
        </p:spPr>
        <p:txBody>
          <a:bodyPr wrap="square" rtlCol="0">
            <a:spAutoFit/>
          </a:bodyPr>
          <a:lstStyle/>
          <a:p>
            <a:r>
              <a:rPr lang="en-US" sz="2400" dirty="0">
                <a:solidFill>
                  <a:schemeClr val="accent2"/>
                </a:solidFill>
              </a:rPr>
              <a:t>tongues</a:t>
            </a:r>
          </a:p>
        </p:txBody>
      </p:sp>
      <p:sp>
        <p:nvSpPr>
          <p:cNvPr id="18" name="TextBox 17">
            <a:extLst>
              <a:ext uri="{FF2B5EF4-FFF2-40B4-BE49-F238E27FC236}">
                <a16:creationId xmlns:a16="http://schemas.microsoft.com/office/drawing/2014/main" id="{8FF80EBD-B92F-1F47-9E15-6C438FED970C}"/>
              </a:ext>
            </a:extLst>
          </p:cNvPr>
          <p:cNvSpPr txBox="1"/>
          <p:nvPr/>
        </p:nvSpPr>
        <p:spPr>
          <a:xfrm>
            <a:off x="5076056" y="4077072"/>
            <a:ext cx="1394522" cy="584775"/>
          </a:xfrm>
          <a:prstGeom prst="rect">
            <a:avLst/>
          </a:prstGeom>
          <a:noFill/>
        </p:spPr>
        <p:txBody>
          <a:bodyPr wrap="square" rtlCol="0">
            <a:spAutoFit/>
          </a:bodyPr>
          <a:lstStyle/>
          <a:p>
            <a:r>
              <a:rPr lang="en-US" sz="3200" dirty="0">
                <a:solidFill>
                  <a:schemeClr val="bg2">
                    <a:lumMod val="50000"/>
                  </a:schemeClr>
                </a:solidFill>
              </a:rPr>
              <a:t>power</a:t>
            </a:r>
          </a:p>
        </p:txBody>
      </p:sp>
    </p:spTree>
    <p:extLst>
      <p:ext uri="{BB962C8B-B14F-4D97-AF65-F5344CB8AC3E}">
        <p14:creationId xmlns:p14="http://schemas.microsoft.com/office/powerpoint/2010/main" val="1417884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079C8-C276-1E48-8AAC-C6E978950156}"/>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1BE397CD-0798-ED41-9DD9-DAADAD12029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6008" y="273050"/>
            <a:ext cx="4389834" cy="5853113"/>
          </a:xfrm>
        </p:spPr>
      </p:pic>
      <p:sp>
        <p:nvSpPr>
          <p:cNvPr id="4" name="Text Placeholder 3">
            <a:extLst>
              <a:ext uri="{FF2B5EF4-FFF2-40B4-BE49-F238E27FC236}">
                <a16:creationId xmlns:a16="http://schemas.microsoft.com/office/drawing/2014/main" id="{389E3C54-50B1-6E48-99E3-D4553667B25F}"/>
              </a:ext>
            </a:extLst>
          </p:cNvPr>
          <p:cNvSpPr>
            <a:spLocks noGrp="1"/>
          </p:cNvSpPr>
          <p:nvPr>
            <p:ph type="body" sz="half" idx="2"/>
          </p:nvPr>
        </p:nvSpPr>
        <p:spPr/>
        <p:txBody>
          <a:bodyPr>
            <a:normAutofit/>
          </a:bodyPr>
          <a:lstStyle/>
          <a:p>
            <a:r>
              <a:rPr lang="en-US" sz="1600" dirty="0"/>
              <a:t>In the 6</a:t>
            </a:r>
            <a:r>
              <a:rPr lang="en-US" sz="1600" baseline="30000" dirty="0"/>
              <a:t>th</a:t>
            </a:r>
            <a:r>
              <a:rPr lang="en-US" sz="1600" dirty="0"/>
              <a:t> week of Easter, the emotional temperature changes as Jesus begins to prepare his disciples for his departure, Ascension Day is next Thursday. In their grief, he seeks to reassure them. Though they will feel bereft, he is not abandoning them, they will not be ’orphaned,’ (John 14: 18). </a:t>
            </a:r>
          </a:p>
          <a:p>
            <a:endParaRPr lang="en-US" sz="1600" dirty="0"/>
          </a:p>
          <a:p>
            <a:r>
              <a:rPr lang="en-US" sz="1600" dirty="0"/>
              <a:t>The Holy Spirit, the Advocate, the true comforter, will live in them as he lives in the Father, and he goes on to describe a mutual abiding in eternal relationship. </a:t>
            </a:r>
          </a:p>
        </p:txBody>
      </p:sp>
    </p:spTree>
    <p:extLst>
      <p:ext uri="{BB962C8B-B14F-4D97-AF65-F5344CB8AC3E}">
        <p14:creationId xmlns:p14="http://schemas.microsoft.com/office/powerpoint/2010/main" val="228739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3D2DB-F2D6-EC4A-BE6E-D5F240E58BF1}"/>
              </a:ext>
            </a:extLst>
          </p:cNvPr>
          <p:cNvSpPr>
            <a:spLocks noGrp="1"/>
          </p:cNvSpPr>
          <p:nvPr>
            <p:ph type="title"/>
          </p:nvPr>
        </p:nvSpPr>
        <p:spPr/>
        <p:txBody>
          <a:bodyPr/>
          <a:lstStyle/>
          <a:p>
            <a:r>
              <a:rPr lang="en-US" dirty="0"/>
              <a:t>Read John 14: 15-21 </a:t>
            </a:r>
          </a:p>
        </p:txBody>
      </p:sp>
      <p:sp>
        <p:nvSpPr>
          <p:cNvPr id="3" name="Content Placeholder 2">
            <a:extLst>
              <a:ext uri="{FF2B5EF4-FFF2-40B4-BE49-F238E27FC236}">
                <a16:creationId xmlns:a16="http://schemas.microsoft.com/office/drawing/2014/main" id="{94D75F11-E866-B743-A188-32FA74A3A91B}"/>
              </a:ext>
            </a:extLst>
          </p:cNvPr>
          <p:cNvSpPr>
            <a:spLocks noGrp="1"/>
          </p:cNvSpPr>
          <p:nvPr>
            <p:ph idx="1"/>
          </p:nvPr>
        </p:nvSpPr>
        <p:spPr/>
        <p:txBody>
          <a:bodyPr>
            <a:normAutofit fontScale="77500" lnSpcReduction="20000"/>
          </a:bodyPr>
          <a:lstStyle/>
          <a:p>
            <a:r>
              <a:rPr lang="en-GB" sz="3100" b="1" baseline="30000" dirty="0"/>
              <a:t>15 </a:t>
            </a:r>
            <a:r>
              <a:rPr lang="en-GB" sz="3100" dirty="0"/>
              <a:t>“If you love me, you will keep</a:t>
            </a:r>
            <a:r>
              <a:rPr lang="en-GB" sz="3100" baseline="30000" dirty="0"/>
              <a:t>[a]</a:t>
            </a:r>
            <a:r>
              <a:rPr lang="en-GB" sz="3100" dirty="0"/>
              <a:t> my commandments. </a:t>
            </a:r>
            <a:r>
              <a:rPr lang="en-GB" sz="3100" b="1" baseline="30000" dirty="0"/>
              <a:t>16 </a:t>
            </a:r>
            <a:r>
              <a:rPr lang="en-GB" sz="3100" dirty="0"/>
              <a:t>And I will ask the Father, and he will give you another Advocate,</a:t>
            </a:r>
            <a:r>
              <a:rPr lang="en-GB" sz="3100" baseline="30000" dirty="0"/>
              <a:t>[b]</a:t>
            </a:r>
            <a:r>
              <a:rPr lang="en-GB" sz="3100" dirty="0"/>
              <a:t> to be with you forever. </a:t>
            </a:r>
            <a:r>
              <a:rPr lang="en-GB" sz="3100" b="1" baseline="30000" dirty="0"/>
              <a:t>17 </a:t>
            </a:r>
            <a:r>
              <a:rPr lang="en-GB" sz="3100" dirty="0"/>
              <a:t>This is the Spirit of truth, whom the world cannot receive, because it neither sees him nor knows him. You know him, because he abides with you, and he will be in</a:t>
            </a:r>
            <a:r>
              <a:rPr lang="en-GB" sz="3100" baseline="30000" dirty="0"/>
              <a:t>[c]</a:t>
            </a:r>
            <a:r>
              <a:rPr lang="en-GB" sz="3100" dirty="0"/>
              <a:t> you.</a:t>
            </a:r>
          </a:p>
          <a:p>
            <a:endParaRPr lang="en-GB" sz="3100" dirty="0"/>
          </a:p>
          <a:p>
            <a:r>
              <a:rPr lang="en-GB" sz="3100" b="1" baseline="30000" dirty="0"/>
              <a:t>18 </a:t>
            </a:r>
            <a:r>
              <a:rPr lang="en-GB" sz="3100" dirty="0"/>
              <a:t>“I will not leave you orphaned; I am coming to you. </a:t>
            </a:r>
            <a:r>
              <a:rPr lang="en-GB" sz="3100" b="1" baseline="30000" dirty="0"/>
              <a:t>19 </a:t>
            </a:r>
            <a:r>
              <a:rPr lang="en-GB" sz="3100" dirty="0"/>
              <a:t>In a little while the world will no longer see me, but you will see me; because I live, you also will live. </a:t>
            </a:r>
            <a:r>
              <a:rPr lang="en-GB" sz="3100" b="1" baseline="30000" dirty="0"/>
              <a:t>20 </a:t>
            </a:r>
            <a:r>
              <a:rPr lang="en-GB" sz="3100" dirty="0"/>
              <a:t>On that day you will know that I am in my Father, and you in me, and I in you. </a:t>
            </a:r>
            <a:r>
              <a:rPr lang="en-GB" sz="3100" b="1" baseline="30000" dirty="0"/>
              <a:t>21 </a:t>
            </a:r>
            <a:r>
              <a:rPr lang="en-GB" sz="3100" dirty="0"/>
              <a:t>They who have my commandments and keep them are those who love me; and those who love me will be loved by my Father, and I will love them and reveal myself to them.”</a:t>
            </a:r>
          </a:p>
          <a:p>
            <a:pPr marL="0" indent="0">
              <a:buNone/>
            </a:pPr>
            <a:endParaRPr lang="en-US" sz="2400" dirty="0"/>
          </a:p>
        </p:txBody>
      </p:sp>
    </p:spTree>
    <p:extLst>
      <p:ext uri="{BB962C8B-B14F-4D97-AF65-F5344CB8AC3E}">
        <p14:creationId xmlns:p14="http://schemas.microsoft.com/office/powerpoint/2010/main" val="3146882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98CC-B35B-6A4B-8315-5C32A94CB486}"/>
              </a:ext>
            </a:extLst>
          </p:cNvPr>
          <p:cNvSpPr>
            <a:spLocks noGrp="1"/>
          </p:cNvSpPr>
          <p:nvPr>
            <p:ph type="title"/>
          </p:nvPr>
        </p:nvSpPr>
        <p:spPr/>
        <p:txBody>
          <a:bodyPr/>
          <a:lstStyle/>
          <a:p>
            <a:pPr algn="ctr"/>
            <a:r>
              <a:rPr lang="en-US" dirty="0"/>
              <a:t>Know yourself deeply loved </a:t>
            </a:r>
          </a:p>
        </p:txBody>
      </p:sp>
      <p:pic>
        <p:nvPicPr>
          <p:cNvPr id="6" name="Content Placeholder 5">
            <a:extLst>
              <a:ext uri="{FF2B5EF4-FFF2-40B4-BE49-F238E27FC236}">
                <a16:creationId xmlns:a16="http://schemas.microsoft.com/office/drawing/2014/main" id="{FF543CD6-1D14-D545-BE89-94FA6E99015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20104" y="273050"/>
            <a:ext cx="4221641" cy="5853113"/>
          </a:xfrm>
        </p:spPr>
      </p:pic>
      <p:sp>
        <p:nvSpPr>
          <p:cNvPr id="4" name="Text Placeholder 3">
            <a:extLst>
              <a:ext uri="{FF2B5EF4-FFF2-40B4-BE49-F238E27FC236}">
                <a16:creationId xmlns:a16="http://schemas.microsoft.com/office/drawing/2014/main" id="{0C03AAEB-A27C-1A43-BD0D-A4589940FFDD}"/>
              </a:ext>
            </a:extLst>
          </p:cNvPr>
          <p:cNvSpPr>
            <a:spLocks noGrp="1"/>
          </p:cNvSpPr>
          <p:nvPr>
            <p:ph type="body" sz="half" idx="2"/>
          </p:nvPr>
        </p:nvSpPr>
        <p:spPr/>
        <p:txBody>
          <a:bodyPr/>
          <a:lstStyle/>
          <a:p>
            <a:r>
              <a:rPr lang="en-US" dirty="0"/>
              <a:t>I don’t know about you, but this week, has been a funny old week. We have been in a period of transition with some lock down regulations easing and a road map for the future being provided, yet for some of us, its carried on in the, same old same old, as we continue to be shielded. We have a creeping fear that this could be the start of us being left behind. So Jesus’ words speak directly to us, left behind may be, but NEVER abandoned – or in his words ‘</a:t>
            </a:r>
            <a:r>
              <a:rPr lang="en-US" i="1" dirty="0"/>
              <a:t>orphaned.’ </a:t>
            </a:r>
            <a:r>
              <a:rPr lang="en-US" dirty="0"/>
              <a:t>The Spirit comes to bind us together in abiding relationship with him, and with one another.</a:t>
            </a:r>
          </a:p>
          <a:p>
            <a:endParaRPr lang="en-US" dirty="0"/>
          </a:p>
          <a:p>
            <a:r>
              <a:rPr lang="en-US" dirty="0"/>
              <a:t>Look at the sculpture from my garden opposite and reflect on what it means to be deeply loved by God? Do you know yourself deeply loved by God?</a:t>
            </a:r>
          </a:p>
        </p:txBody>
      </p:sp>
    </p:spTree>
    <p:extLst>
      <p:ext uri="{BB962C8B-B14F-4D97-AF65-F5344CB8AC3E}">
        <p14:creationId xmlns:p14="http://schemas.microsoft.com/office/powerpoint/2010/main" val="3034717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E63BE-6998-CA43-9F84-DB89FA67289D}"/>
              </a:ext>
            </a:extLst>
          </p:cNvPr>
          <p:cNvSpPr>
            <a:spLocks noGrp="1"/>
          </p:cNvSpPr>
          <p:nvPr>
            <p:ph type="title"/>
          </p:nvPr>
        </p:nvSpPr>
        <p:spPr/>
        <p:txBody>
          <a:bodyPr/>
          <a:lstStyle/>
          <a:p>
            <a:r>
              <a:rPr lang="en-US" dirty="0"/>
              <a:t>Jesus Commissions Us</a:t>
            </a:r>
          </a:p>
        </p:txBody>
      </p:sp>
      <p:sp>
        <p:nvSpPr>
          <p:cNvPr id="3" name="Content Placeholder 2">
            <a:extLst>
              <a:ext uri="{FF2B5EF4-FFF2-40B4-BE49-F238E27FC236}">
                <a16:creationId xmlns:a16="http://schemas.microsoft.com/office/drawing/2014/main" id="{9B990C80-DF7D-F041-929B-9E57330B92EC}"/>
              </a:ext>
            </a:extLst>
          </p:cNvPr>
          <p:cNvSpPr>
            <a:spLocks noGrp="1"/>
          </p:cNvSpPr>
          <p:nvPr>
            <p:ph idx="1"/>
          </p:nvPr>
        </p:nvSpPr>
        <p:spPr>
          <a:xfrm>
            <a:off x="3480856" y="273050"/>
            <a:ext cx="5111750" cy="5853113"/>
          </a:xfrm>
        </p:spPr>
        <p:txBody>
          <a:bodyPr>
            <a:normAutofit fontScale="25000" lnSpcReduction="20000"/>
          </a:bodyPr>
          <a:lstStyle/>
          <a:p>
            <a:pPr marL="0" indent="0" algn="ctr">
              <a:buNone/>
            </a:pPr>
            <a:endParaRPr lang="en-GB" sz="2900" dirty="0">
              <a:latin typeface="Papyrus" panose="020B0602040200020303" pitchFamily="34" charset="77"/>
            </a:endParaRPr>
          </a:p>
          <a:p>
            <a:pPr marL="0" indent="0" algn="ctr">
              <a:buNone/>
            </a:pPr>
            <a:endParaRPr lang="en-GB" sz="2900" b="1" dirty="0">
              <a:latin typeface="Papyrus" panose="020B0602040200020303" pitchFamily="34" charset="77"/>
            </a:endParaRPr>
          </a:p>
          <a:p>
            <a:pPr marL="0" indent="0">
              <a:buNone/>
            </a:pPr>
            <a:endParaRPr lang="en-GB" sz="2900" dirty="0">
              <a:latin typeface="Papyrus" panose="020B0602040200020303" pitchFamily="34" charset="77"/>
            </a:endParaRPr>
          </a:p>
          <a:p>
            <a:pPr marL="0" indent="0">
              <a:buNone/>
            </a:pPr>
            <a:r>
              <a:rPr lang="en-GB" sz="5600" dirty="0">
                <a:latin typeface="Papyrus" panose="020B0602040200020303" pitchFamily="34" charset="77"/>
              </a:rPr>
              <a:t>We believe in God, in Jesus Christ, in the Holy Spirit</a:t>
            </a:r>
          </a:p>
          <a:p>
            <a:pPr marL="0" indent="0">
              <a:buNone/>
            </a:pPr>
            <a:r>
              <a:rPr lang="en-GB" sz="5600" dirty="0">
                <a:latin typeface="Papyrus" panose="020B0602040200020303" pitchFamily="34" charset="77"/>
              </a:rPr>
              <a:t>And in you and me.</a:t>
            </a:r>
          </a:p>
          <a:p>
            <a:pPr marL="0" indent="0">
              <a:buNone/>
            </a:pPr>
            <a:r>
              <a:rPr lang="en-GB" sz="5600" dirty="0">
                <a:latin typeface="Papyrus" panose="020B0602040200020303" pitchFamily="34" charset="77"/>
              </a:rPr>
              <a:t>We believe that the Holy Spirit has freed us to worship as a community united by love.</a:t>
            </a:r>
          </a:p>
          <a:p>
            <a:pPr marL="0" indent="0">
              <a:buNone/>
            </a:pPr>
            <a:endParaRPr lang="en-GB" sz="5600" dirty="0">
              <a:latin typeface="Papyrus" panose="020B0602040200020303" pitchFamily="34" charset="77"/>
            </a:endParaRPr>
          </a:p>
          <a:p>
            <a:pPr marL="0" indent="0">
              <a:buNone/>
            </a:pPr>
            <a:r>
              <a:rPr lang="en-GB" sz="5600" dirty="0">
                <a:latin typeface="Papyrus" panose="020B0602040200020303" pitchFamily="34" charset="77"/>
              </a:rPr>
              <a:t>We believe that the Holy Spirit works through</a:t>
            </a:r>
          </a:p>
          <a:p>
            <a:pPr marL="0" indent="0">
              <a:buNone/>
            </a:pPr>
            <a:r>
              <a:rPr lang="en-GB" sz="5600" dirty="0">
                <a:latin typeface="Papyrus" panose="020B0602040200020303" pitchFamily="34" charset="77"/>
              </a:rPr>
              <a:t>-Reconnection with old friends, through the phone, email and zoom.</a:t>
            </a:r>
          </a:p>
          <a:p>
            <a:pPr marL="0" indent="0">
              <a:buNone/>
            </a:pPr>
            <a:r>
              <a:rPr lang="en-GB" sz="5600" dirty="0">
                <a:latin typeface="Papyrus" panose="020B0602040200020303" pitchFamily="34" charset="77"/>
              </a:rPr>
              <a:t>-Photos of loved ones, and the time to look through an album of past celebrations together.</a:t>
            </a:r>
          </a:p>
          <a:p>
            <a:pPr marL="0" indent="0">
              <a:buNone/>
            </a:pPr>
            <a:r>
              <a:rPr lang="en-GB" sz="5600" dirty="0">
                <a:latin typeface="Papyrus" panose="020B0602040200020303" pitchFamily="34" charset="77"/>
              </a:rPr>
              <a:t>-Sharing our appreciation through applause on our doorstep</a:t>
            </a:r>
          </a:p>
          <a:p>
            <a:pPr marL="0" indent="0">
              <a:buNone/>
            </a:pPr>
            <a:r>
              <a:rPr lang="en-GB" sz="5600" dirty="0">
                <a:latin typeface="Papyrus" panose="020B0602040200020303" pitchFamily="34" charset="77"/>
              </a:rPr>
              <a:t>-Remembering those who have died and those who grieve for them</a:t>
            </a:r>
          </a:p>
          <a:p>
            <a:pPr marL="0" indent="0">
              <a:buNone/>
            </a:pPr>
            <a:r>
              <a:rPr lang="en-GB" sz="5600" dirty="0">
                <a:latin typeface="Papyrus" panose="020B0602040200020303" pitchFamily="34" charset="77"/>
              </a:rPr>
              <a:t>-Speaking out for those whose plight is unheard at this time of emergency</a:t>
            </a:r>
          </a:p>
          <a:p>
            <a:pPr marL="0" indent="0">
              <a:buNone/>
            </a:pPr>
            <a:r>
              <a:rPr lang="en-GB" sz="5600" dirty="0">
                <a:latin typeface="Papyrus" panose="020B0602040200020303" pitchFamily="34" charset="77"/>
              </a:rPr>
              <a:t>-New ways of being a mission focused church without walls</a:t>
            </a:r>
          </a:p>
          <a:p>
            <a:pPr marL="0" indent="0">
              <a:buNone/>
            </a:pPr>
            <a:endParaRPr lang="en-GB" sz="5600" dirty="0">
              <a:latin typeface="Papyrus" panose="020B0602040200020303" pitchFamily="34" charset="77"/>
            </a:endParaRPr>
          </a:p>
          <a:p>
            <a:pPr marL="0" indent="0">
              <a:buNone/>
            </a:pPr>
            <a:r>
              <a:rPr lang="en-GB" sz="5600" dirty="0">
                <a:latin typeface="Papyrus" panose="020B0602040200020303" pitchFamily="34" charset="77"/>
              </a:rPr>
              <a:t>We believe in praising God for life</a:t>
            </a:r>
          </a:p>
          <a:p>
            <a:pPr marL="0" indent="0">
              <a:buNone/>
            </a:pPr>
            <a:r>
              <a:rPr lang="en-GB" sz="5600" dirty="0">
                <a:latin typeface="Papyrus" panose="020B0602040200020303" pitchFamily="34" charset="77"/>
              </a:rPr>
              <a:t>We believe in words of forgiveness </a:t>
            </a:r>
          </a:p>
          <a:p>
            <a:pPr marL="0" indent="0">
              <a:buNone/>
            </a:pPr>
            <a:r>
              <a:rPr lang="en-GB" sz="5600" dirty="0">
                <a:latin typeface="Papyrus" panose="020B0602040200020303" pitchFamily="34" charset="77"/>
              </a:rPr>
              <a:t>We believe in responding to God’s grace and love and justice for all people</a:t>
            </a:r>
          </a:p>
          <a:p>
            <a:pPr marL="0" indent="0">
              <a:buNone/>
            </a:pPr>
            <a:r>
              <a:rPr lang="en-GB" sz="5600" dirty="0">
                <a:latin typeface="Papyrus" panose="020B0602040200020303" pitchFamily="34" charset="77"/>
              </a:rPr>
              <a:t>We believe in the poetry within each of us.</a:t>
            </a:r>
          </a:p>
          <a:p>
            <a:pPr marL="0" indent="0">
              <a:buNone/>
            </a:pPr>
            <a:r>
              <a:rPr lang="en-GB" sz="5600" dirty="0">
                <a:latin typeface="Papyrus" panose="020B0602040200020303" pitchFamily="34" charset="77"/>
              </a:rPr>
              <a:t>We believe in dreams and visions.</a:t>
            </a:r>
          </a:p>
          <a:p>
            <a:pPr marL="0" indent="0">
              <a:buNone/>
            </a:pPr>
            <a:r>
              <a:rPr lang="en-GB" sz="5600" dirty="0">
                <a:latin typeface="Papyrus" panose="020B0602040200020303" pitchFamily="34" charset="77"/>
              </a:rPr>
              <a:t>We believe in the Kingdom of God within us. Amen </a:t>
            </a:r>
          </a:p>
          <a:p>
            <a:endParaRPr lang="en-US" dirty="0"/>
          </a:p>
        </p:txBody>
      </p:sp>
      <p:sp>
        <p:nvSpPr>
          <p:cNvPr id="4" name="Text Placeholder 3">
            <a:extLst>
              <a:ext uri="{FF2B5EF4-FFF2-40B4-BE49-F238E27FC236}">
                <a16:creationId xmlns:a16="http://schemas.microsoft.com/office/drawing/2014/main" id="{6C1A9797-FA4B-0041-A005-AA131586B665}"/>
              </a:ext>
            </a:extLst>
          </p:cNvPr>
          <p:cNvSpPr>
            <a:spLocks noGrp="1"/>
          </p:cNvSpPr>
          <p:nvPr>
            <p:ph type="body" sz="half" idx="2"/>
          </p:nvPr>
        </p:nvSpPr>
        <p:spPr/>
        <p:txBody>
          <a:bodyPr>
            <a:normAutofit fontScale="92500"/>
          </a:bodyPr>
          <a:lstStyle/>
          <a:p>
            <a:r>
              <a:rPr lang="en-US" dirty="0"/>
              <a:t>On the evening when Jesus spoke to his disciples of his abiding love, he also commissioned them. Instead of looking wistfully, nostalgically back to what they had experienced before with him, he encouraged them to look forward and outward. </a:t>
            </a:r>
          </a:p>
          <a:p>
            <a:r>
              <a:rPr lang="en-US" dirty="0"/>
              <a:t>He said that if they loved him, they needed to keep his commandments. He is asking them to embrace the love that he had lived among them. He wants his disciples, his community, his church to act from a place of love and mercy. </a:t>
            </a:r>
          </a:p>
          <a:p>
            <a:endParaRPr lang="en-US" dirty="0"/>
          </a:p>
          <a:p>
            <a:r>
              <a:rPr lang="en-US" dirty="0"/>
              <a:t>Think of 3 ways, you can put this command into action this coming week, whatever your current circumstances. Jesus still has work for you to do. </a:t>
            </a:r>
          </a:p>
          <a:p>
            <a:endParaRPr lang="en-US" dirty="0"/>
          </a:p>
          <a:p>
            <a:r>
              <a:rPr lang="en-US" dirty="0"/>
              <a:t>Close by praying the </a:t>
            </a:r>
            <a:r>
              <a:rPr lang="en-US" b="1" dirty="0"/>
              <a:t>Affirmation of</a:t>
            </a:r>
            <a:r>
              <a:rPr lang="en-US" dirty="0"/>
              <a:t> </a:t>
            </a:r>
            <a:r>
              <a:rPr lang="en-US" b="1" dirty="0"/>
              <a:t>Faith </a:t>
            </a:r>
            <a:r>
              <a:rPr lang="en-US" dirty="0"/>
              <a:t>opposite.   </a:t>
            </a:r>
          </a:p>
          <a:p>
            <a:endParaRPr lang="en-US" dirty="0"/>
          </a:p>
        </p:txBody>
      </p:sp>
    </p:spTree>
    <p:extLst>
      <p:ext uri="{BB962C8B-B14F-4D97-AF65-F5344CB8AC3E}">
        <p14:creationId xmlns:p14="http://schemas.microsoft.com/office/powerpoint/2010/main" val="318889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682F-8F1A-A647-8F2F-50C1D839975B}"/>
              </a:ext>
            </a:extLst>
          </p:cNvPr>
          <p:cNvSpPr>
            <a:spLocks noGrp="1"/>
          </p:cNvSpPr>
          <p:nvPr>
            <p:ph type="title"/>
          </p:nvPr>
        </p:nvSpPr>
        <p:spPr>
          <a:xfrm>
            <a:off x="457200" y="2718048"/>
            <a:ext cx="8229600" cy="1143000"/>
          </a:xfrm>
        </p:spPr>
        <p:txBody>
          <a:bodyPr>
            <a:noAutofit/>
          </a:bodyPr>
          <a:lstStyle/>
          <a:p>
            <a:r>
              <a:rPr lang="en-US" sz="7200" b="1" dirty="0">
                <a:solidFill>
                  <a:schemeClr val="tx1">
                    <a:lumMod val="65000"/>
                    <a:lumOff val="35000"/>
                  </a:schemeClr>
                </a:solidFill>
                <a:latin typeface="Papyrus" panose="020B0602040200020303" pitchFamily="34" charset="77"/>
              </a:rPr>
              <a:t>Amen</a:t>
            </a:r>
          </a:p>
        </p:txBody>
      </p:sp>
    </p:spTree>
    <p:extLst>
      <p:ext uri="{BB962C8B-B14F-4D97-AF65-F5344CB8AC3E}">
        <p14:creationId xmlns:p14="http://schemas.microsoft.com/office/powerpoint/2010/main" val="3443922250"/>
      </p:ext>
    </p:extLst>
  </p:cSld>
  <p:clrMapOvr>
    <a:masterClrMapping/>
  </p:clrMapOvr>
</p:sld>
</file>

<file path=ppt/theme/theme1.xml><?xml version="1.0" encoding="utf-8"?>
<a:theme xmlns:a="http://schemas.openxmlformats.org/drawingml/2006/main" name="Office Them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6339</TotalTime>
  <Words>907</Words>
  <Application>Microsoft Macintosh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Papyrus</vt:lpstr>
      <vt:lpstr>Office Theme</vt:lpstr>
      <vt:lpstr> Easter 6</vt:lpstr>
      <vt:lpstr>The Promise of the Holy Spirit </vt:lpstr>
      <vt:lpstr>PowerPoint Presentation</vt:lpstr>
      <vt:lpstr>Read John 14: 15-21 </vt:lpstr>
      <vt:lpstr>Know yourself deeply loved </vt:lpstr>
      <vt:lpstr>Jesus Commissions Us</vt:lpstr>
      <vt:lpstr>Amen</vt:lpstr>
    </vt:vector>
  </TitlesOfParts>
  <Company>MHA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SMonaghan</dc:creator>
  <cp:lastModifiedBy>julia monaghan</cp:lastModifiedBy>
  <cp:revision>193</cp:revision>
  <cp:lastPrinted>2020-05-07T17:59:50Z</cp:lastPrinted>
  <dcterms:created xsi:type="dcterms:W3CDTF">2019-05-15T20:13:48Z</dcterms:created>
  <dcterms:modified xsi:type="dcterms:W3CDTF">2020-05-15T08:13:31Z</dcterms:modified>
</cp:coreProperties>
</file>