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0"/>
  </p:notesMasterIdLst>
  <p:sldIdLst>
    <p:sldId id="315" r:id="rId2"/>
    <p:sldId id="325" r:id="rId3"/>
    <p:sldId id="326" r:id="rId4"/>
    <p:sldId id="327" r:id="rId5"/>
    <p:sldId id="328" r:id="rId6"/>
    <p:sldId id="329" r:id="rId7"/>
    <p:sldId id="330" r:id="rId8"/>
    <p:sldId id="318"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145D"/>
    <a:srgbClr val="941651"/>
    <a:srgbClr val="FF9300"/>
    <a:srgbClr val="011893"/>
    <a:srgbClr val="009193"/>
    <a:srgbClr val="9999FF"/>
    <a:srgbClr val="82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7"/>
    <p:restoredTop sz="94580"/>
  </p:normalViewPr>
  <p:slideViewPr>
    <p:cSldViewPr>
      <p:cViewPr varScale="1">
        <p:scale>
          <a:sx n="62" d="100"/>
          <a:sy n="62" d="100"/>
        </p:scale>
        <p:origin x="1224"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9E3E6-4A36-AF41-A548-84753AC5C6AA}" type="datetimeFigureOut">
              <a:rPr lang="en-US" smtClean="0"/>
              <a:t>6/13/2020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3519-D2A9-7B4A-9EF6-8469E5CF4926}" type="slidenum">
              <a:rPr lang="en-US" smtClean="0"/>
              <a:t>‹#›</a:t>
            </a:fld>
            <a:endParaRPr lang="en-US"/>
          </a:p>
        </p:txBody>
      </p:sp>
    </p:spTree>
    <p:extLst>
      <p:ext uri="{BB962C8B-B14F-4D97-AF65-F5344CB8AC3E}">
        <p14:creationId xmlns:p14="http://schemas.microsoft.com/office/powerpoint/2010/main" val="154797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65EC6-BB11-244B-8610-75895B664337}"/>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BBC65F80-1E60-F249-87B0-1F8B4C742AF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3DC4929-B87D-AE4A-A14A-B0BBBDCB7A97}"/>
              </a:ext>
            </a:extLst>
          </p:cNvPr>
          <p:cNvSpPr>
            <a:spLocks noGrp="1"/>
          </p:cNvSpPr>
          <p:nvPr>
            <p:ph type="dt" sz="half" idx="10"/>
          </p:nvPr>
        </p:nvSpPr>
        <p:spPr/>
        <p:txBody>
          <a:bodyPr/>
          <a:lstStyle/>
          <a:p>
            <a:fld id="{BDA7810C-C6EC-4E17-916D-9BFB7BEB735D}" type="datetimeFigureOut">
              <a:rPr lang="en-GB" smtClean="0"/>
              <a:t>13/06/2020</a:t>
            </a:fld>
            <a:endParaRPr lang="en-GB"/>
          </a:p>
        </p:txBody>
      </p:sp>
      <p:sp>
        <p:nvSpPr>
          <p:cNvPr id="5" name="Footer Placeholder 4">
            <a:extLst>
              <a:ext uri="{FF2B5EF4-FFF2-40B4-BE49-F238E27FC236}">
                <a16:creationId xmlns:a16="http://schemas.microsoft.com/office/drawing/2014/main" id="{393000D2-CE13-9643-AE59-2B376F5343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0F0CE0-9E75-3243-8220-E5D0D8CA4737}"/>
              </a:ext>
            </a:extLst>
          </p:cNvPr>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48897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04EBE-2B14-FD49-8D94-8A068769989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C4D246-925E-C949-89DE-958CD464138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847AC2-D295-5B4C-99F2-F81902299F13}"/>
              </a:ext>
            </a:extLst>
          </p:cNvPr>
          <p:cNvSpPr>
            <a:spLocks noGrp="1"/>
          </p:cNvSpPr>
          <p:nvPr>
            <p:ph type="dt" sz="half" idx="10"/>
          </p:nvPr>
        </p:nvSpPr>
        <p:spPr/>
        <p:txBody>
          <a:bodyPr/>
          <a:lstStyle/>
          <a:p>
            <a:fld id="{BDA7810C-C6EC-4E17-916D-9BFB7BEB735D}" type="datetimeFigureOut">
              <a:rPr lang="en-GB" smtClean="0"/>
              <a:t>13/06/2020</a:t>
            </a:fld>
            <a:endParaRPr lang="en-GB"/>
          </a:p>
        </p:txBody>
      </p:sp>
      <p:sp>
        <p:nvSpPr>
          <p:cNvPr id="5" name="Footer Placeholder 4">
            <a:extLst>
              <a:ext uri="{FF2B5EF4-FFF2-40B4-BE49-F238E27FC236}">
                <a16:creationId xmlns:a16="http://schemas.microsoft.com/office/drawing/2014/main" id="{15FDDA75-486C-9444-B1E2-3B67355F6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D89C60-9FEB-2D46-BBE1-0CDA79C2656E}"/>
              </a:ext>
            </a:extLst>
          </p:cNvPr>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2181109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F8ABA3-4948-3C4E-9142-5B5929031EC6}"/>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1F0D725-F3D3-AA49-A259-B94666750B05}"/>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584A9D-6B94-CB4C-B9FE-FE428607F06E}"/>
              </a:ext>
            </a:extLst>
          </p:cNvPr>
          <p:cNvSpPr>
            <a:spLocks noGrp="1"/>
          </p:cNvSpPr>
          <p:nvPr>
            <p:ph type="dt" sz="half" idx="10"/>
          </p:nvPr>
        </p:nvSpPr>
        <p:spPr/>
        <p:txBody>
          <a:bodyPr/>
          <a:lstStyle/>
          <a:p>
            <a:fld id="{BDA7810C-C6EC-4E17-916D-9BFB7BEB735D}" type="datetimeFigureOut">
              <a:rPr lang="en-GB" smtClean="0"/>
              <a:t>13/06/2020</a:t>
            </a:fld>
            <a:endParaRPr lang="en-GB"/>
          </a:p>
        </p:txBody>
      </p:sp>
      <p:sp>
        <p:nvSpPr>
          <p:cNvPr id="5" name="Footer Placeholder 4">
            <a:extLst>
              <a:ext uri="{FF2B5EF4-FFF2-40B4-BE49-F238E27FC236}">
                <a16:creationId xmlns:a16="http://schemas.microsoft.com/office/drawing/2014/main" id="{B298ADCB-D0E9-8946-A05F-219D7DCEE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134A5E-1F1F-C84B-8F0A-B3BE20AA0120}"/>
              </a:ext>
            </a:extLst>
          </p:cNvPr>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44910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F9284-7757-A34B-A252-0080038CF6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52C4E45-C09C-C543-9CF5-ABF742884B8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68E890-1DF1-EF46-B657-667A396676EA}"/>
              </a:ext>
            </a:extLst>
          </p:cNvPr>
          <p:cNvSpPr>
            <a:spLocks noGrp="1"/>
          </p:cNvSpPr>
          <p:nvPr>
            <p:ph type="dt" sz="half" idx="10"/>
          </p:nvPr>
        </p:nvSpPr>
        <p:spPr/>
        <p:txBody>
          <a:bodyPr/>
          <a:lstStyle/>
          <a:p>
            <a:fld id="{BDA7810C-C6EC-4E17-916D-9BFB7BEB735D}" type="datetimeFigureOut">
              <a:rPr lang="en-GB" smtClean="0"/>
              <a:t>13/06/2020</a:t>
            </a:fld>
            <a:endParaRPr lang="en-GB"/>
          </a:p>
        </p:txBody>
      </p:sp>
      <p:sp>
        <p:nvSpPr>
          <p:cNvPr id="5" name="Footer Placeholder 4">
            <a:extLst>
              <a:ext uri="{FF2B5EF4-FFF2-40B4-BE49-F238E27FC236}">
                <a16:creationId xmlns:a16="http://schemas.microsoft.com/office/drawing/2014/main" id="{0FD09564-F09B-824F-8918-1D4A324FE4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5F6EB5-030D-694C-BF7A-0BDADCD68E98}"/>
              </a:ext>
            </a:extLst>
          </p:cNvPr>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49173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3EC8-8BB2-924B-A3CD-857657C4678C}"/>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DC5117A-8A7C-F649-BFD9-ADF2236BD5A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0A33B36-E48F-0342-B60D-9F35F58B0262}"/>
              </a:ext>
            </a:extLst>
          </p:cNvPr>
          <p:cNvSpPr>
            <a:spLocks noGrp="1"/>
          </p:cNvSpPr>
          <p:nvPr>
            <p:ph type="dt" sz="half" idx="10"/>
          </p:nvPr>
        </p:nvSpPr>
        <p:spPr/>
        <p:txBody>
          <a:bodyPr/>
          <a:lstStyle/>
          <a:p>
            <a:fld id="{BDA7810C-C6EC-4E17-916D-9BFB7BEB735D}" type="datetimeFigureOut">
              <a:rPr lang="en-GB" smtClean="0"/>
              <a:t>13/06/2020</a:t>
            </a:fld>
            <a:endParaRPr lang="en-GB"/>
          </a:p>
        </p:txBody>
      </p:sp>
      <p:sp>
        <p:nvSpPr>
          <p:cNvPr id="5" name="Footer Placeholder 4">
            <a:extLst>
              <a:ext uri="{FF2B5EF4-FFF2-40B4-BE49-F238E27FC236}">
                <a16:creationId xmlns:a16="http://schemas.microsoft.com/office/drawing/2014/main" id="{0C2C3FB7-48DE-C443-BB64-1D82CD073B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959BBE-F19A-FA4F-AFD7-D5D87407FBFD}"/>
              </a:ext>
            </a:extLst>
          </p:cNvPr>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509498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4FB5-07F2-1E43-BE0F-0875463300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4408289-97F9-2B40-9527-2B7653A45395}"/>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5177B71-38AF-664A-9616-A1A239ABB8BA}"/>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FC54341-A126-BB4A-901F-F21F3EFE4216}"/>
              </a:ext>
            </a:extLst>
          </p:cNvPr>
          <p:cNvSpPr>
            <a:spLocks noGrp="1"/>
          </p:cNvSpPr>
          <p:nvPr>
            <p:ph type="dt" sz="half" idx="10"/>
          </p:nvPr>
        </p:nvSpPr>
        <p:spPr/>
        <p:txBody>
          <a:bodyPr/>
          <a:lstStyle/>
          <a:p>
            <a:fld id="{BDA7810C-C6EC-4E17-916D-9BFB7BEB735D}" type="datetimeFigureOut">
              <a:rPr lang="en-GB" smtClean="0"/>
              <a:t>13/06/2020</a:t>
            </a:fld>
            <a:endParaRPr lang="en-GB"/>
          </a:p>
        </p:txBody>
      </p:sp>
      <p:sp>
        <p:nvSpPr>
          <p:cNvPr id="6" name="Footer Placeholder 5">
            <a:extLst>
              <a:ext uri="{FF2B5EF4-FFF2-40B4-BE49-F238E27FC236}">
                <a16:creationId xmlns:a16="http://schemas.microsoft.com/office/drawing/2014/main" id="{50BD9317-96B6-D14F-B858-6398A74DC4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74581F-711D-1942-B651-2905734B45B2}"/>
              </a:ext>
            </a:extLst>
          </p:cNvPr>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250467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2397-0451-AE46-A036-EE638D46D849}"/>
              </a:ext>
            </a:extLst>
          </p:cNvPr>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C518113-0D40-7343-ACD8-01FA679685B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80DE7A4-67A4-7643-98ED-382F836F9026}"/>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D2F1F80-FE04-D046-87B5-B27F59E6D46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09C8327C-5047-3E4C-B0BF-E854FFB7EB69}"/>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7EA9F30-004B-494C-86DE-E3DCBABE9C24}"/>
              </a:ext>
            </a:extLst>
          </p:cNvPr>
          <p:cNvSpPr>
            <a:spLocks noGrp="1"/>
          </p:cNvSpPr>
          <p:nvPr>
            <p:ph type="dt" sz="half" idx="10"/>
          </p:nvPr>
        </p:nvSpPr>
        <p:spPr/>
        <p:txBody>
          <a:bodyPr/>
          <a:lstStyle/>
          <a:p>
            <a:fld id="{BDA7810C-C6EC-4E17-916D-9BFB7BEB735D}" type="datetimeFigureOut">
              <a:rPr lang="en-GB" smtClean="0"/>
              <a:t>13/06/2020</a:t>
            </a:fld>
            <a:endParaRPr lang="en-GB"/>
          </a:p>
        </p:txBody>
      </p:sp>
      <p:sp>
        <p:nvSpPr>
          <p:cNvPr id="8" name="Footer Placeholder 7">
            <a:extLst>
              <a:ext uri="{FF2B5EF4-FFF2-40B4-BE49-F238E27FC236}">
                <a16:creationId xmlns:a16="http://schemas.microsoft.com/office/drawing/2014/main" id="{119790C2-D05B-9F4B-A169-CA66F09329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76ADF89-2DB5-3F4A-A9D4-8BE3E4024456}"/>
              </a:ext>
            </a:extLst>
          </p:cNvPr>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27749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968EB-BE55-D04E-A894-00D71E8B575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46A84FB-684C-A549-B35E-1267FC706379}"/>
              </a:ext>
            </a:extLst>
          </p:cNvPr>
          <p:cNvSpPr>
            <a:spLocks noGrp="1"/>
          </p:cNvSpPr>
          <p:nvPr>
            <p:ph type="dt" sz="half" idx="10"/>
          </p:nvPr>
        </p:nvSpPr>
        <p:spPr/>
        <p:txBody>
          <a:bodyPr/>
          <a:lstStyle/>
          <a:p>
            <a:fld id="{BDA7810C-C6EC-4E17-916D-9BFB7BEB735D}" type="datetimeFigureOut">
              <a:rPr lang="en-GB" smtClean="0"/>
              <a:t>13/06/2020</a:t>
            </a:fld>
            <a:endParaRPr lang="en-GB"/>
          </a:p>
        </p:txBody>
      </p:sp>
      <p:sp>
        <p:nvSpPr>
          <p:cNvPr id="4" name="Footer Placeholder 3">
            <a:extLst>
              <a:ext uri="{FF2B5EF4-FFF2-40B4-BE49-F238E27FC236}">
                <a16:creationId xmlns:a16="http://schemas.microsoft.com/office/drawing/2014/main" id="{38228BE3-5DAD-E348-9FDC-A6FC788361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48F55B-D4B0-2C4D-8F19-714E9EA0A02A}"/>
              </a:ext>
            </a:extLst>
          </p:cNvPr>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2944048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C1124F-807B-924D-8FE8-4D0B4AD6547D}"/>
              </a:ext>
            </a:extLst>
          </p:cNvPr>
          <p:cNvSpPr>
            <a:spLocks noGrp="1"/>
          </p:cNvSpPr>
          <p:nvPr>
            <p:ph type="dt" sz="half" idx="10"/>
          </p:nvPr>
        </p:nvSpPr>
        <p:spPr/>
        <p:txBody>
          <a:bodyPr/>
          <a:lstStyle/>
          <a:p>
            <a:fld id="{BDA7810C-C6EC-4E17-916D-9BFB7BEB735D}" type="datetimeFigureOut">
              <a:rPr lang="en-GB" smtClean="0"/>
              <a:t>13/06/2020</a:t>
            </a:fld>
            <a:endParaRPr lang="en-GB"/>
          </a:p>
        </p:txBody>
      </p:sp>
      <p:sp>
        <p:nvSpPr>
          <p:cNvPr id="3" name="Footer Placeholder 2">
            <a:extLst>
              <a:ext uri="{FF2B5EF4-FFF2-40B4-BE49-F238E27FC236}">
                <a16:creationId xmlns:a16="http://schemas.microsoft.com/office/drawing/2014/main" id="{876E23BC-DECC-834F-9E48-B8D019007C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90F4C6-BEB9-674E-89B4-959BD47DAA05}"/>
              </a:ext>
            </a:extLst>
          </p:cNvPr>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12445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85A8-65C8-8844-94EC-E26B20B1781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1C728E3-31A2-9F40-9002-1CFB9B6DE94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BF9FE05-FDC5-1142-8517-137790269A4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753BEF6-D99C-CC44-AA70-66DF9713303C}"/>
              </a:ext>
            </a:extLst>
          </p:cNvPr>
          <p:cNvSpPr>
            <a:spLocks noGrp="1"/>
          </p:cNvSpPr>
          <p:nvPr>
            <p:ph type="dt" sz="half" idx="10"/>
          </p:nvPr>
        </p:nvSpPr>
        <p:spPr/>
        <p:txBody>
          <a:bodyPr/>
          <a:lstStyle/>
          <a:p>
            <a:fld id="{BDA7810C-C6EC-4E17-916D-9BFB7BEB735D}" type="datetimeFigureOut">
              <a:rPr lang="en-GB" smtClean="0"/>
              <a:t>13/06/2020</a:t>
            </a:fld>
            <a:endParaRPr lang="en-GB"/>
          </a:p>
        </p:txBody>
      </p:sp>
      <p:sp>
        <p:nvSpPr>
          <p:cNvPr id="6" name="Footer Placeholder 5">
            <a:extLst>
              <a:ext uri="{FF2B5EF4-FFF2-40B4-BE49-F238E27FC236}">
                <a16:creationId xmlns:a16="http://schemas.microsoft.com/office/drawing/2014/main" id="{73B61DA6-731E-D744-8C2B-7528B0F993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D448B7-173E-6748-8222-6FA590EA8EF0}"/>
              </a:ext>
            </a:extLst>
          </p:cNvPr>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264219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64A66-5205-B140-8B16-6BB2EE03785D}"/>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9039938-D9D3-A948-9FCD-D4A2040865D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9803C62-7097-FF46-A4D0-A5B328C1CED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51CE8831-D5D2-5F47-A139-B076BB40BB55}"/>
              </a:ext>
            </a:extLst>
          </p:cNvPr>
          <p:cNvSpPr>
            <a:spLocks noGrp="1"/>
          </p:cNvSpPr>
          <p:nvPr>
            <p:ph type="dt" sz="half" idx="10"/>
          </p:nvPr>
        </p:nvSpPr>
        <p:spPr/>
        <p:txBody>
          <a:bodyPr/>
          <a:lstStyle/>
          <a:p>
            <a:fld id="{BDA7810C-C6EC-4E17-916D-9BFB7BEB735D}" type="datetimeFigureOut">
              <a:rPr lang="en-GB" smtClean="0"/>
              <a:t>13/06/2020</a:t>
            </a:fld>
            <a:endParaRPr lang="en-GB"/>
          </a:p>
        </p:txBody>
      </p:sp>
      <p:sp>
        <p:nvSpPr>
          <p:cNvPr id="6" name="Footer Placeholder 5">
            <a:extLst>
              <a:ext uri="{FF2B5EF4-FFF2-40B4-BE49-F238E27FC236}">
                <a16:creationId xmlns:a16="http://schemas.microsoft.com/office/drawing/2014/main" id="{D5E6E1BB-2064-2640-9376-7C49F0241D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D666AA-739C-5A42-A2B9-46EC469D7B2D}"/>
              </a:ext>
            </a:extLst>
          </p:cNvPr>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261615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E145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D7833D-1212-2D43-86DA-C36061329B2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3DFC7B9-4950-084A-8358-F7A81DB6F74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79E107-1DE9-9740-A018-BAF474E7351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DA7810C-C6EC-4E17-916D-9BFB7BEB735D}" type="datetimeFigureOut">
              <a:rPr lang="en-GB" smtClean="0"/>
              <a:t>13/06/2020</a:t>
            </a:fld>
            <a:endParaRPr lang="en-GB"/>
          </a:p>
        </p:txBody>
      </p:sp>
      <p:sp>
        <p:nvSpPr>
          <p:cNvPr id="5" name="Footer Placeholder 4">
            <a:extLst>
              <a:ext uri="{FF2B5EF4-FFF2-40B4-BE49-F238E27FC236}">
                <a16:creationId xmlns:a16="http://schemas.microsoft.com/office/drawing/2014/main" id="{596B6329-82BE-4041-97E5-F4B9994062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2E32056-85D5-954E-A443-502350EA44B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0D63ED-BAB8-4E22-B2F2-99995EA72C75}" type="slidenum">
              <a:rPr lang="en-GB" smtClean="0"/>
              <a:t>‹#›</a:t>
            </a:fld>
            <a:endParaRPr lang="en-GB"/>
          </a:p>
        </p:txBody>
      </p:sp>
    </p:spTree>
    <p:extLst>
      <p:ext uri="{BB962C8B-B14F-4D97-AF65-F5344CB8AC3E}">
        <p14:creationId xmlns:p14="http://schemas.microsoft.com/office/powerpoint/2010/main" val="209885566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D1F9-E087-A44B-A611-C7EFC8E34362}"/>
              </a:ext>
            </a:extLst>
          </p:cNvPr>
          <p:cNvSpPr>
            <a:spLocks noGrp="1"/>
          </p:cNvSpPr>
          <p:nvPr>
            <p:ph type="ctrTitle"/>
          </p:nvPr>
        </p:nvSpPr>
        <p:spPr/>
        <p:txBody>
          <a:bodyPr>
            <a:normAutofit/>
          </a:bodyPr>
          <a:lstStyle/>
          <a:p>
            <a:r>
              <a:rPr lang="en-US" sz="6000" b="1" dirty="0">
                <a:solidFill>
                  <a:schemeClr val="bg1"/>
                </a:solidFill>
                <a:latin typeface="Papyrus" panose="020B0602040200020303" pitchFamily="34" charset="77"/>
              </a:rPr>
              <a:t>  At The Lord’s Table</a:t>
            </a:r>
          </a:p>
        </p:txBody>
      </p:sp>
      <p:sp>
        <p:nvSpPr>
          <p:cNvPr id="3" name="Subtitle 2">
            <a:extLst>
              <a:ext uri="{FF2B5EF4-FFF2-40B4-BE49-F238E27FC236}">
                <a16:creationId xmlns:a16="http://schemas.microsoft.com/office/drawing/2014/main" id="{8A061D16-8540-E848-A2B3-18E39EDC4595}"/>
              </a:ext>
            </a:extLst>
          </p:cNvPr>
          <p:cNvSpPr>
            <a:spLocks noGrp="1"/>
          </p:cNvSpPr>
          <p:nvPr>
            <p:ph type="subTitle" idx="1"/>
          </p:nvPr>
        </p:nvSpPr>
        <p:spPr/>
        <p:txBody>
          <a:bodyPr>
            <a:normAutofit/>
          </a:bodyPr>
          <a:lstStyle/>
          <a:p>
            <a:r>
              <a:rPr lang="en-US" sz="3600" dirty="0">
                <a:solidFill>
                  <a:schemeClr val="bg1"/>
                </a:solidFill>
              </a:rPr>
              <a:t>Spiritual exercises </a:t>
            </a:r>
          </a:p>
          <a:p>
            <a:r>
              <a:rPr lang="en-US" sz="3600" dirty="0">
                <a:solidFill>
                  <a:schemeClr val="bg1"/>
                </a:solidFill>
              </a:rPr>
              <a:t>‘His presence makes the feast’ </a:t>
            </a:r>
          </a:p>
          <a:p>
            <a:r>
              <a:rPr lang="en-US" sz="2400" dirty="0">
                <a:solidFill>
                  <a:schemeClr val="bg1"/>
                </a:solidFill>
              </a:rPr>
              <a:t>Rev Julia Monaghan</a:t>
            </a:r>
          </a:p>
        </p:txBody>
      </p:sp>
    </p:spTree>
    <p:extLst>
      <p:ext uri="{BB962C8B-B14F-4D97-AF65-F5344CB8AC3E}">
        <p14:creationId xmlns:p14="http://schemas.microsoft.com/office/powerpoint/2010/main" val="358824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FE9FB4-52FF-9D45-9FA2-747583DF5541}"/>
              </a:ext>
            </a:extLst>
          </p:cNvPr>
          <p:cNvPicPr>
            <a:picLocks noGrp="1" noChangeAspect="1"/>
          </p:cNvPicPr>
          <p:nvPr>
            <p:ph idx="1"/>
          </p:nvPr>
        </p:nvPicPr>
        <p:blipFill>
          <a:blip r:embed="rId2"/>
          <a:stretch>
            <a:fillRect/>
          </a:stretch>
        </p:blipFill>
        <p:spPr>
          <a:xfrm>
            <a:off x="4644008" y="1257300"/>
            <a:ext cx="3744416" cy="4461451"/>
          </a:xfrm>
          <a:prstGeom prst="rect">
            <a:avLst/>
          </a:prstGeom>
        </p:spPr>
      </p:pic>
      <p:sp>
        <p:nvSpPr>
          <p:cNvPr id="4" name="Text Placeholder 3">
            <a:extLst>
              <a:ext uri="{FF2B5EF4-FFF2-40B4-BE49-F238E27FC236}">
                <a16:creationId xmlns:a16="http://schemas.microsoft.com/office/drawing/2014/main" id="{2A3B9B20-4889-3D4D-9966-32C4DC2D1ECE}"/>
              </a:ext>
            </a:extLst>
          </p:cNvPr>
          <p:cNvSpPr>
            <a:spLocks noGrp="1"/>
          </p:cNvSpPr>
          <p:nvPr>
            <p:ph type="body" sz="half" idx="2"/>
          </p:nvPr>
        </p:nvSpPr>
        <p:spPr>
          <a:xfrm>
            <a:off x="629841" y="764704"/>
            <a:ext cx="2949178" cy="5544615"/>
          </a:xfrm>
        </p:spPr>
        <p:txBody>
          <a:bodyPr>
            <a:noAutofit/>
          </a:bodyPr>
          <a:lstStyle/>
          <a:p>
            <a:r>
              <a:rPr lang="en-US" sz="1600" dirty="0">
                <a:solidFill>
                  <a:schemeClr val="bg1"/>
                </a:solidFill>
              </a:rPr>
              <a:t>A friend last week was telling me how helpful she was finding the practice of mindfulness , developing the art of </a:t>
            </a:r>
            <a:r>
              <a:rPr lang="en-US" sz="1600" i="1" dirty="0">
                <a:solidFill>
                  <a:schemeClr val="bg1"/>
                </a:solidFill>
              </a:rPr>
              <a:t>‘living in the present moment.’  </a:t>
            </a:r>
            <a:r>
              <a:rPr lang="en-US" sz="1600" dirty="0">
                <a:solidFill>
                  <a:schemeClr val="bg1"/>
                </a:solidFill>
              </a:rPr>
              <a:t>She said people with depression can fix on the past and those who suffer from anxiety can find themselves worrying about the future, so helping people to focus on the moment, can stave off future attacks and help them become aware of and in control of negative emotions. </a:t>
            </a:r>
          </a:p>
          <a:p>
            <a:r>
              <a:rPr lang="en-US" sz="1600" dirty="0">
                <a:solidFill>
                  <a:schemeClr val="bg1"/>
                </a:solidFill>
              </a:rPr>
              <a:t>I found this all very interesting as, from a spiritual perspective, the first person I knew who coined the phrase, </a:t>
            </a:r>
            <a:r>
              <a:rPr lang="en-US" sz="1600" i="1" dirty="0">
                <a:solidFill>
                  <a:schemeClr val="bg1"/>
                </a:solidFill>
              </a:rPr>
              <a:t>“The sacrament of the present moment,” </a:t>
            </a:r>
            <a:r>
              <a:rPr lang="en-US" sz="1600" dirty="0">
                <a:solidFill>
                  <a:schemeClr val="bg1"/>
                </a:solidFill>
              </a:rPr>
              <a:t>was Fr Jean Pierre de </a:t>
            </a:r>
            <a:r>
              <a:rPr lang="en-US" sz="1600" dirty="0" err="1">
                <a:solidFill>
                  <a:schemeClr val="bg1"/>
                </a:solidFill>
              </a:rPr>
              <a:t>Caussade</a:t>
            </a:r>
            <a:r>
              <a:rPr lang="en-US" sz="1600" dirty="0">
                <a:solidFill>
                  <a:schemeClr val="bg1"/>
                </a:solidFill>
              </a:rPr>
              <a:t>. He was Spiritual Director to the Nuns at Nancy, over 300 years ago, seen in the picture opposite.</a:t>
            </a:r>
          </a:p>
        </p:txBody>
      </p:sp>
    </p:spTree>
    <p:extLst>
      <p:ext uri="{BB962C8B-B14F-4D97-AF65-F5344CB8AC3E}">
        <p14:creationId xmlns:p14="http://schemas.microsoft.com/office/powerpoint/2010/main" val="4080141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680E13-D4E3-E14E-BFE8-EF7B6D001172}"/>
              </a:ext>
            </a:extLst>
          </p:cNvPr>
          <p:cNvSpPr>
            <a:spLocks noGrp="1"/>
          </p:cNvSpPr>
          <p:nvPr>
            <p:ph idx="1"/>
          </p:nvPr>
        </p:nvSpPr>
        <p:spPr/>
        <p:txBody>
          <a:bodyPr>
            <a:normAutofit/>
          </a:bodyPr>
          <a:lstStyle/>
          <a:p>
            <a:pPr marL="0" indent="0">
              <a:buNone/>
            </a:pPr>
            <a:r>
              <a:rPr lang="en-GB" sz="4000" b="1" baseline="30000" dirty="0">
                <a:solidFill>
                  <a:schemeClr val="bg1"/>
                </a:solidFill>
                <a:latin typeface="Papyrus" panose="020B0602040200020303" pitchFamily="34" charset="77"/>
              </a:rPr>
              <a:t>‘….</a:t>
            </a:r>
            <a:r>
              <a:rPr lang="en-GB" sz="4000" dirty="0">
                <a:solidFill>
                  <a:schemeClr val="bg1"/>
                </a:solidFill>
                <a:latin typeface="Papyrus" panose="020B0602040200020303" pitchFamily="34" charset="77"/>
              </a:rPr>
              <a:t>you shall love the Lord your God with all your heart, and with all your soul, and with all your mind, and with all your strength.’</a:t>
            </a:r>
          </a:p>
          <a:p>
            <a:pPr marL="0" indent="0" algn="ctr">
              <a:buNone/>
            </a:pPr>
            <a:r>
              <a:rPr lang="en-GB" sz="3200" b="1" dirty="0">
                <a:solidFill>
                  <a:schemeClr val="bg1"/>
                </a:solidFill>
                <a:latin typeface="Papyrus" panose="020B0602040200020303" pitchFamily="34" charset="77"/>
              </a:rPr>
              <a:t>Mark 12:30 </a:t>
            </a:r>
            <a:r>
              <a:rPr lang="en-GB" sz="4000" b="1" dirty="0">
                <a:solidFill>
                  <a:schemeClr val="bg1"/>
                </a:solidFill>
                <a:latin typeface="Papyrus" panose="020B0602040200020303" pitchFamily="34" charset="77"/>
              </a:rPr>
              <a:t> </a:t>
            </a:r>
            <a:endParaRPr lang="en-US" sz="4000" b="1" dirty="0">
              <a:solidFill>
                <a:schemeClr val="bg1"/>
              </a:solidFill>
              <a:latin typeface="Papyrus" panose="020B0602040200020303" pitchFamily="34" charset="77"/>
            </a:endParaRPr>
          </a:p>
        </p:txBody>
      </p:sp>
      <p:sp>
        <p:nvSpPr>
          <p:cNvPr id="4" name="Text Placeholder 3">
            <a:extLst>
              <a:ext uri="{FF2B5EF4-FFF2-40B4-BE49-F238E27FC236}">
                <a16:creationId xmlns:a16="http://schemas.microsoft.com/office/drawing/2014/main" id="{0680CC9C-0D66-4448-8472-1E7D4B07B8AA}"/>
              </a:ext>
            </a:extLst>
          </p:cNvPr>
          <p:cNvSpPr>
            <a:spLocks noGrp="1"/>
          </p:cNvSpPr>
          <p:nvPr>
            <p:ph type="body" sz="half" idx="2"/>
          </p:nvPr>
        </p:nvSpPr>
        <p:spPr>
          <a:xfrm>
            <a:off x="629841" y="692696"/>
            <a:ext cx="2949178" cy="5472607"/>
          </a:xfrm>
        </p:spPr>
        <p:txBody>
          <a:bodyPr>
            <a:normAutofit/>
          </a:bodyPr>
          <a:lstStyle/>
          <a:p>
            <a:r>
              <a:rPr lang="en-US" sz="1600" dirty="0">
                <a:solidFill>
                  <a:schemeClr val="bg1"/>
                </a:solidFill>
              </a:rPr>
              <a:t>His wisdom, and counsel were highly valued by the nuns, who kept his letters, thereby making his spiritual insights available for us today.  For De </a:t>
            </a:r>
            <a:r>
              <a:rPr lang="en-US" sz="1600" dirty="0" err="1">
                <a:solidFill>
                  <a:schemeClr val="bg1"/>
                </a:solidFill>
              </a:rPr>
              <a:t>Caussade</a:t>
            </a:r>
            <a:r>
              <a:rPr lang="en-US" sz="1600" dirty="0">
                <a:solidFill>
                  <a:schemeClr val="bg1"/>
                </a:solidFill>
              </a:rPr>
              <a:t>, God hides behind the simplest of daily activities , joys and challenges, and echoing Mark 12:30, finding God is a matter of total surrender to God’s will. </a:t>
            </a:r>
          </a:p>
          <a:p>
            <a:endParaRPr lang="en-US" sz="1600" dirty="0">
              <a:solidFill>
                <a:schemeClr val="bg1"/>
              </a:solidFill>
            </a:endParaRPr>
          </a:p>
          <a:p>
            <a:r>
              <a:rPr lang="en-US" sz="1600" dirty="0">
                <a:solidFill>
                  <a:schemeClr val="bg1"/>
                </a:solidFill>
              </a:rPr>
              <a:t>It is this trustful surrender to God, who is ever present in Christ, which leads to true mindfulness. The phrase  </a:t>
            </a:r>
            <a:r>
              <a:rPr lang="en-US" sz="1600" i="1" dirty="0">
                <a:solidFill>
                  <a:schemeClr val="bg1"/>
                </a:solidFill>
              </a:rPr>
              <a:t>‘Live in the present moment’ </a:t>
            </a:r>
            <a:r>
              <a:rPr lang="en-US" sz="1600" dirty="0">
                <a:solidFill>
                  <a:schemeClr val="bg1"/>
                </a:solidFill>
              </a:rPr>
              <a:t>refined to, ‘</a:t>
            </a:r>
            <a:r>
              <a:rPr lang="en-US" sz="1600" i="1" dirty="0">
                <a:solidFill>
                  <a:schemeClr val="bg1"/>
                </a:solidFill>
              </a:rPr>
              <a:t>Live the moment in </a:t>
            </a:r>
            <a:r>
              <a:rPr lang="en-US" sz="1600" b="1" i="1" dirty="0">
                <a:solidFill>
                  <a:schemeClr val="bg1"/>
                </a:solidFill>
              </a:rPr>
              <a:t>the Presence”. </a:t>
            </a:r>
            <a:r>
              <a:rPr lang="en-US" sz="1600" dirty="0">
                <a:solidFill>
                  <a:schemeClr val="bg1"/>
                </a:solidFill>
              </a:rPr>
              <a:t>All of which is beautifully available and expounded in a collection of his writings, entitled : </a:t>
            </a:r>
          </a:p>
          <a:p>
            <a:r>
              <a:rPr lang="en-US" sz="1600" b="1" i="1" dirty="0">
                <a:solidFill>
                  <a:schemeClr val="bg1"/>
                </a:solidFill>
              </a:rPr>
              <a:t>”The</a:t>
            </a:r>
            <a:r>
              <a:rPr lang="en-US" sz="1600" i="1" dirty="0">
                <a:solidFill>
                  <a:schemeClr val="bg1"/>
                </a:solidFill>
              </a:rPr>
              <a:t> </a:t>
            </a:r>
            <a:r>
              <a:rPr lang="en-US" sz="1600" b="1" i="1" dirty="0">
                <a:solidFill>
                  <a:schemeClr val="bg1"/>
                </a:solidFill>
              </a:rPr>
              <a:t>Sacrament of the Present Moment,”  </a:t>
            </a:r>
            <a:r>
              <a:rPr lang="en-US" sz="1600" dirty="0">
                <a:solidFill>
                  <a:schemeClr val="bg1"/>
                </a:solidFill>
              </a:rPr>
              <a:t>available on line.</a:t>
            </a:r>
          </a:p>
          <a:p>
            <a:endParaRPr lang="en-US" sz="1400" b="1" i="1" dirty="0">
              <a:solidFill>
                <a:schemeClr val="bg1"/>
              </a:solidFill>
            </a:endParaRPr>
          </a:p>
        </p:txBody>
      </p:sp>
    </p:spTree>
    <p:extLst>
      <p:ext uri="{BB962C8B-B14F-4D97-AF65-F5344CB8AC3E}">
        <p14:creationId xmlns:p14="http://schemas.microsoft.com/office/powerpoint/2010/main" val="1034675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3CCED68-DADE-F644-A695-6EC33EC396F1}"/>
              </a:ext>
            </a:extLst>
          </p:cNvPr>
          <p:cNvSpPr>
            <a:spLocks noGrp="1"/>
          </p:cNvSpPr>
          <p:nvPr>
            <p:ph type="body" sz="half" idx="2"/>
          </p:nvPr>
        </p:nvSpPr>
        <p:spPr>
          <a:xfrm>
            <a:off x="629841" y="1340768"/>
            <a:ext cx="2949178" cy="4824536"/>
          </a:xfrm>
        </p:spPr>
        <p:txBody>
          <a:bodyPr>
            <a:normAutofit/>
          </a:bodyPr>
          <a:lstStyle/>
          <a:p>
            <a:r>
              <a:rPr lang="en-US" sz="1600" dirty="0">
                <a:solidFill>
                  <a:schemeClr val="bg1"/>
                </a:solidFill>
              </a:rPr>
              <a:t>I mention all this today, as in the wider church, the Feast of Corpus Christi will be celebrated. Always falling on the first Thursday after Trinity Sunday, 8 weeks since the Last Supper, it was proposed by Thomas Aquinas in 1264, to focus on the joy found in Holy Communion and the </a:t>
            </a:r>
            <a:r>
              <a:rPr lang="en-US" sz="1600" b="1" dirty="0">
                <a:solidFill>
                  <a:schemeClr val="bg1"/>
                </a:solidFill>
              </a:rPr>
              <a:t>the real presence of Jesus </a:t>
            </a:r>
            <a:r>
              <a:rPr lang="en-US" sz="1600" dirty="0">
                <a:solidFill>
                  <a:schemeClr val="bg1"/>
                </a:solidFill>
              </a:rPr>
              <a:t>in the bread and wine. </a:t>
            </a:r>
          </a:p>
          <a:p>
            <a:r>
              <a:rPr lang="en-US" sz="1600" dirty="0">
                <a:solidFill>
                  <a:schemeClr val="bg1"/>
                </a:solidFill>
              </a:rPr>
              <a:t>The Methodist Church, in an inclusive paper entitled </a:t>
            </a:r>
            <a:r>
              <a:rPr lang="en-US" sz="1600" b="1" i="1" dirty="0">
                <a:solidFill>
                  <a:schemeClr val="bg1"/>
                </a:solidFill>
              </a:rPr>
              <a:t>’His Presence makes the Feast</a:t>
            </a:r>
            <a:r>
              <a:rPr lang="en-US" sz="1600" i="1" dirty="0">
                <a:solidFill>
                  <a:schemeClr val="bg1"/>
                </a:solidFill>
              </a:rPr>
              <a:t>’, </a:t>
            </a:r>
            <a:r>
              <a:rPr lang="en-US" sz="1600" dirty="0">
                <a:solidFill>
                  <a:schemeClr val="bg1"/>
                </a:solidFill>
              </a:rPr>
              <a:t>has a broad definition of the word ‘real,’ and it is this understandings that I would like to bring to Spiritual Exercises today,.  </a:t>
            </a:r>
            <a:endParaRPr lang="en-US" sz="1600" dirty="0"/>
          </a:p>
        </p:txBody>
      </p:sp>
      <p:pic>
        <p:nvPicPr>
          <p:cNvPr id="5" name="Picture 5" descr="CommunionBreadWine">
            <a:extLst>
              <a:ext uri="{FF2B5EF4-FFF2-40B4-BE49-F238E27FC236}">
                <a16:creationId xmlns:a16="http://schemas.microsoft.com/office/drawing/2014/main" id="{7C4B620F-11C7-5A49-AE8D-9AD1DFC088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87788" y="1412776"/>
            <a:ext cx="4629150" cy="410445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45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72CE-EA9A-3649-9E5F-83A7F92C3F46}"/>
              </a:ext>
            </a:extLst>
          </p:cNvPr>
          <p:cNvSpPr>
            <a:spLocks noGrp="1"/>
          </p:cNvSpPr>
          <p:nvPr>
            <p:ph type="title"/>
          </p:nvPr>
        </p:nvSpPr>
        <p:spPr>
          <a:xfrm>
            <a:off x="629841" y="457200"/>
            <a:ext cx="2949178" cy="451520"/>
          </a:xfrm>
        </p:spPr>
        <p:txBody>
          <a:bodyPr/>
          <a:lstStyle/>
          <a:p>
            <a:r>
              <a:rPr lang="en-US" dirty="0">
                <a:solidFill>
                  <a:schemeClr val="bg1"/>
                </a:solidFill>
              </a:rPr>
              <a:t>Spiritual Exercises </a:t>
            </a:r>
          </a:p>
        </p:txBody>
      </p:sp>
      <p:sp>
        <p:nvSpPr>
          <p:cNvPr id="3" name="Content Placeholder 2">
            <a:extLst>
              <a:ext uri="{FF2B5EF4-FFF2-40B4-BE49-F238E27FC236}">
                <a16:creationId xmlns:a16="http://schemas.microsoft.com/office/drawing/2014/main" id="{8231B4B0-B2B9-6940-8CEE-34D167077830}"/>
              </a:ext>
            </a:extLst>
          </p:cNvPr>
          <p:cNvSpPr>
            <a:spLocks noGrp="1"/>
          </p:cNvSpPr>
          <p:nvPr>
            <p:ph idx="1"/>
          </p:nvPr>
        </p:nvSpPr>
        <p:spPr/>
        <p:txBody>
          <a:bodyPr/>
          <a:lstStyle/>
          <a:p>
            <a:pPr marL="0" indent="0" algn="ctr">
              <a:buNone/>
            </a:pPr>
            <a:endParaRPr lang="en-US" i="1" dirty="0">
              <a:solidFill>
                <a:schemeClr val="bg1"/>
              </a:solidFill>
              <a:latin typeface="Papyrus" panose="020B0602040200020303" pitchFamily="34" charset="77"/>
            </a:endParaRPr>
          </a:p>
          <a:p>
            <a:pPr marL="0" indent="0" algn="ctr">
              <a:buNone/>
            </a:pPr>
            <a:endParaRPr lang="en-US" dirty="0">
              <a:solidFill>
                <a:schemeClr val="bg1"/>
              </a:solidFill>
              <a:latin typeface="Papyrus" panose="020B0602040200020303" pitchFamily="34" charset="77"/>
            </a:endParaRPr>
          </a:p>
          <a:p>
            <a:pPr marL="0" indent="0" algn="ctr">
              <a:buNone/>
            </a:pPr>
            <a:r>
              <a:rPr lang="en-US" dirty="0">
                <a:solidFill>
                  <a:schemeClr val="bg1"/>
                </a:solidFill>
                <a:latin typeface="Papyrus" panose="020B0602040200020303" pitchFamily="34" charset="77"/>
              </a:rPr>
              <a:t>Holy, Holy, Holy,</a:t>
            </a:r>
          </a:p>
          <a:p>
            <a:pPr marL="0" indent="0" algn="ctr">
              <a:buNone/>
            </a:pPr>
            <a:r>
              <a:rPr lang="en-US" dirty="0">
                <a:solidFill>
                  <a:schemeClr val="bg1"/>
                </a:solidFill>
                <a:latin typeface="Papyrus" panose="020B0602040200020303" pitchFamily="34" charset="77"/>
              </a:rPr>
              <a:t>Vulnerable God,</a:t>
            </a:r>
          </a:p>
          <a:p>
            <a:pPr marL="0" indent="0" algn="ctr">
              <a:buNone/>
            </a:pPr>
            <a:r>
              <a:rPr lang="en-US" dirty="0">
                <a:solidFill>
                  <a:schemeClr val="bg1"/>
                </a:solidFill>
                <a:latin typeface="Papyrus" panose="020B0602040200020303" pitchFamily="34" charset="77"/>
              </a:rPr>
              <a:t>heaven and earth and are fully of your glory;</a:t>
            </a:r>
          </a:p>
          <a:p>
            <a:pPr marL="0" indent="0" algn="ctr">
              <a:buNone/>
            </a:pPr>
            <a:r>
              <a:rPr lang="en-US" dirty="0">
                <a:solidFill>
                  <a:schemeClr val="bg1"/>
                </a:solidFill>
                <a:latin typeface="Papyrus" panose="020B0602040200020303" pitchFamily="34" charset="77"/>
              </a:rPr>
              <a:t>hosanna in the highest.</a:t>
            </a:r>
          </a:p>
          <a:p>
            <a:pPr marL="0" indent="0" algn="ctr">
              <a:buNone/>
            </a:pPr>
            <a:r>
              <a:rPr lang="en-US" dirty="0">
                <a:solidFill>
                  <a:schemeClr val="bg1"/>
                </a:solidFill>
                <a:latin typeface="Papyrus" panose="020B0602040200020303" pitchFamily="34" charset="77"/>
              </a:rPr>
              <a:t>Blessed is the one</a:t>
            </a:r>
          </a:p>
          <a:p>
            <a:pPr marL="0" indent="0" algn="ctr">
              <a:buNone/>
            </a:pPr>
            <a:r>
              <a:rPr lang="en-US" dirty="0">
                <a:solidFill>
                  <a:schemeClr val="bg1"/>
                </a:solidFill>
                <a:latin typeface="Papyrus" panose="020B0602040200020303" pitchFamily="34" charset="77"/>
              </a:rPr>
              <a:t>who comes in the name of God;</a:t>
            </a:r>
          </a:p>
          <a:p>
            <a:pPr marL="0" indent="0" algn="ctr">
              <a:buNone/>
            </a:pPr>
            <a:r>
              <a:rPr lang="en-US" dirty="0">
                <a:solidFill>
                  <a:schemeClr val="bg1"/>
                </a:solidFill>
                <a:latin typeface="Papyrus" panose="020B0602040200020303" pitchFamily="34" charset="77"/>
              </a:rPr>
              <a:t>hosanna in the highest </a:t>
            </a:r>
          </a:p>
        </p:txBody>
      </p:sp>
      <p:sp>
        <p:nvSpPr>
          <p:cNvPr id="4" name="Text Placeholder 3">
            <a:extLst>
              <a:ext uri="{FF2B5EF4-FFF2-40B4-BE49-F238E27FC236}">
                <a16:creationId xmlns:a16="http://schemas.microsoft.com/office/drawing/2014/main" id="{D27FC2CD-0103-5543-A0D6-30DFD814924F}"/>
              </a:ext>
            </a:extLst>
          </p:cNvPr>
          <p:cNvSpPr>
            <a:spLocks noGrp="1"/>
          </p:cNvSpPr>
          <p:nvPr>
            <p:ph type="body" sz="half" idx="2"/>
          </p:nvPr>
        </p:nvSpPr>
        <p:spPr>
          <a:xfrm>
            <a:off x="629840" y="1196752"/>
            <a:ext cx="3078063" cy="4672236"/>
          </a:xfrm>
        </p:spPr>
        <p:txBody>
          <a:bodyPr>
            <a:normAutofit/>
          </a:bodyPr>
          <a:lstStyle/>
          <a:p>
            <a:r>
              <a:rPr lang="en-US" sz="1600" dirty="0">
                <a:solidFill>
                  <a:schemeClr val="bg1"/>
                </a:solidFill>
              </a:rPr>
              <a:t>You will need your Bible, and some bread. </a:t>
            </a:r>
          </a:p>
          <a:p>
            <a:pPr marL="285750" indent="-285750">
              <a:buFont typeface="Arial" panose="020B0604020202020204" pitchFamily="34" charset="0"/>
              <a:buChar char="•"/>
            </a:pPr>
            <a:r>
              <a:rPr lang="en-US" sz="1600" dirty="0">
                <a:solidFill>
                  <a:schemeClr val="bg1"/>
                </a:solidFill>
              </a:rPr>
              <a:t>Begin by reading John 2: 1-11, the story of Jesus turning water into wine. Note the joy, glory and sense of abundance that this story brings. We could all do with being reminded of what a good party feels like at the moment. </a:t>
            </a:r>
          </a:p>
          <a:p>
            <a:pPr marL="285750" indent="-285750">
              <a:buFont typeface="Arial" panose="020B0604020202020204" pitchFamily="34" charset="0"/>
              <a:buChar char="•"/>
            </a:pPr>
            <a:r>
              <a:rPr lang="en-US" sz="1600" b="1" i="1" dirty="0">
                <a:solidFill>
                  <a:schemeClr val="bg1"/>
                </a:solidFill>
              </a:rPr>
              <a:t>Hold your arms outstretched: </a:t>
            </a:r>
            <a:r>
              <a:rPr lang="en-US" sz="1600" dirty="0">
                <a:solidFill>
                  <a:schemeClr val="bg1"/>
                </a:solidFill>
              </a:rPr>
              <a:t>Is Christ’s presence for you, as  host, welcoming you to the table?</a:t>
            </a:r>
          </a:p>
          <a:p>
            <a:pPr marL="285750" indent="-285750">
              <a:buFont typeface="Arial" panose="020B0604020202020204" pitchFamily="34" charset="0"/>
              <a:buChar char="•"/>
            </a:pPr>
            <a:r>
              <a:rPr lang="en-US" sz="1600" b="1" i="1" dirty="0">
                <a:solidFill>
                  <a:schemeClr val="bg1"/>
                </a:solidFill>
              </a:rPr>
              <a:t>Lift your arms high:</a:t>
            </a:r>
            <a:r>
              <a:rPr lang="en-US" sz="1600" i="1" dirty="0">
                <a:solidFill>
                  <a:schemeClr val="bg1"/>
                </a:solidFill>
              </a:rPr>
              <a:t> </a:t>
            </a:r>
            <a:r>
              <a:rPr lang="en-US" sz="1600" dirty="0">
                <a:solidFill>
                  <a:schemeClr val="bg1"/>
                </a:solidFill>
              </a:rPr>
              <a:t>Is Christ’s presence for you, as the risen, ascended one, interceding constantly on your behalf? </a:t>
            </a:r>
          </a:p>
          <a:p>
            <a:endParaRPr lang="en-US" sz="1600" dirty="0">
              <a:solidFill>
                <a:schemeClr val="bg1"/>
              </a:solidFill>
            </a:endParaRPr>
          </a:p>
          <a:p>
            <a:endParaRPr lang="en-US" sz="1600" dirty="0">
              <a:solidFill>
                <a:schemeClr val="bg1"/>
              </a:solidFill>
            </a:endParaRPr>
          </a:p>
        </p:txBody>
      </p:sp>
    </p:spTree>
    <p:extLst>
      <p:ext uri="{BB962C8B-B14F-4D97-AF65-F5344CB8AC3E}">
        <p14:creationId xmlns:p14="http://schemas.microsoft.com/office/powerpoint/2010/main" val="340398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001E1E-6BF9-6A41-B936-19BE7B0F6F11}"/>
              </a:ext>
            </a:extLst>
          </p:cNvPr>
          <p:cNvPicPr>
            <a:picLocks noGrp="1" noChangeAspect="1"/>
          </p:cNvPicPr>
          <p:nvPr>
            <p:ph idx="1"/>
          </p:nvPr>
        </p:nvPicPr>
        <p:blipFill>
          <a:blip r:embed="rId2"/>
          <a:stretch>
            <a:fillRect/>
          </a:stretch>
        </p:blipFill>
        <p:spPr>
          <a:xfrm>
            <a:off x="3887788" y="1230620"/>
            <a:ext cx="4629150" cy="4387235"/>
          </a:xfrm>
          <a:prstGeom prst="rect">
            <a:avLst/>
          </a:prstGeom>
        </p:spPr>
      </p:pic>
      <p:sp>
        <p:nvSpPr>
          <p:cNvPr id="4" name="Text Placeholder 3">
            <a:extLst>
              <a:ext uri="{FF2B5EF4-FFF2-40B4-BE49-F238E27FC236}">
                <a16:creationId xmlns:a16="http://schemas.microsoft.com/office/drawing/2014/main" id="{5F298FFA-1809-B34E-B795-134DC7F1236F}"/>
              </a:ext>
            </a:extLst>
          </p:cNvPr>
          <p:cNvSpPr>
            <a:spLocks noGrp="1"/>
          </p:cNvSpPr>
          <p:nvPr>
            <p:ph type="body" sz="half" idx="2"/>
          </p:nvPr>
        </p:nvSpPr>
        <p:spPr>
          <a:xfrm>
            <a:off x="629841" y="989012"/>
            <a:ext cx="2949178" cy="5176292"/>
          </a:xfrm>
        </p:spPr>
        <p:txBody>
          <a:bodyPr>
            <a:normAutofit/>
          </a:bodyPr>
          <a:lstStyle/>
          <a:p>
            <a:pPr marL="285750" indent="-285750">
              <a:buFont typeface="Arial" panose="020B0604020202020204" pitchFamily="34" charset="0"/>
              <a:buChar char="•"/>
            </a:pPr>
            <a:r>
              <a:rPr lang="en-US" sz="1600" b="1" i="1" dirty="0">
                <a:solidFill>
                  <a:schemeClr val="bg1"/>
                </a:solidFill>
              </a:rPr>
              <a:t>Lift the bread high and then break it</a:t>
            </a:r>
            <a:r>
              <a:rPr lang="en-US" sz="1600" dirty="0">
                <a:solidFill>
                  <a:schemeClr val="bg1"/>
                </a:solidFill>
              </a:rPr>
              <a:t>: Is Christ’s presence for you in the action of ‘</a:t>
            </a:r>
            <a:r>
              <a:rPr lang="en-US" sz="1600" i="1" dirty="0">
                <a:solidFill>
                  <a:schemeClr val="bg1"/>
                </a:solidFill>
              </a:rPr>
              <a:t>breaking the bread?” </a:t>
            </a:r>
            <a:r>
              <a:rPr lang="en-US" sz="1600" dirty="0">
                <a:solidFill>
                  <a:schemeClr val="bg1"/>
                </a:solidFill>
              </a:rPr>
              <a:t>This sacramental action was central to recognition in the Emmaus Road story (Luke 24). </a:t>
            </a:r>
          </a:p>
          <a:p>
            <a:pPr marL="285750" indent="-285750">
              <a:buFont typeface="Arial" panose="020B0604020202020204" pitchFamily="34" charset="0"/>
              <a:buChar char="•"/>
            </a:pPr>
            <a:r>
              <a:rPr lang="en-US" sz="1600" b="1" i="1" dirty="0">
                <a:solidFill>
                  <a:schemeClr val="bg1"/>
                </a:solidFill>
              </a:rPr>
              <a:t>Break small pieces of bread off and place them on the table: I</a:t>
            </a:r>
            <a:r>
              <a:rPr lang="en-US" sz="1600" dirty="0">
                <a:solidFill>
                  <a:schemeClr val="bg1"/>
                </a:solidFill>
              </a:rPr>
              <a:t>s Christ’s presence for you in the sharing of bread and wine and in the communion and fellowship which it creates? (Matt 18: 20 – where two or three are gathered in my name)</a:t>
            </a:r>
          </a:p>
          <a:p>
            <a:pPr marL="285750" indent="-285750">
              <a:buFont typeface="Arial" panose="020B0604020202020204" pitchFamily="34" charset="0"/>
              <a:buChar char="•"/>
            </a:pPr>
            <a:r>
              <a:rPr lang="en-US" sz="1600" b="1" i="1" dirty="0">
                <a:solidFill>
                  <a:schemeClr val="bg1"/>
                </a:solidFill>
              </a:rPr>
              <a:t>Eat the bread:</a:t>
            </a:r>
            <a:r>
              <a:rPr lang="en-US" sz="1600" i="1" dirty="0">
                <a:solidFill>
                  <a:schemeClr val="bg1"/>
                </a:solidFill>
              </a:rPr>
              <a:t> </a:t>
            </a:r>
            <a:r>
              <a:rPr lang="en-US" sz="1600" dirty="0">
                <a:solidFill>
                  <a:schemeClr val="bg1"/>
                </a:solidFill>
              </a:rPr>
              <a:t>Is Christ’s presence for you in the consecrated bread and wine? </a:t>
            </a:r>
          </a:p>
        </p:txBody>
      </p:sp>
    </p:spTree>
    <p:extLst>
      <p:ext uri="{BB962C8B-B14F-4D97-AF65-F5344CB8AC3E}">
        <p14:creationId xmlns:p14="http://schemas.microsoft.com/office/powerpoint/2010/main" val="3890389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6793C5-12B1-6C43-9F6D-9C6025F1ACF4}"/>
              </a:ext>
            </a:extLst>
          </p:cNvPr>
          <p:cNvSpPr>
            <a:spLocks noGrp="1"/>
          </p:cNvSpPr>
          <p:nvPr>
            <p:ph idx="1"/>
          </p:nvPr>
        </p:nvSpPr>
        <p:spPr/>
        <p:txBody>
          <a:bodyPr>
            <a:normAutofit/>
          </a:bodyPr>
          <a:lstStyle/>
          <a:p>
            <a:pPr marL="0" indent="0">
              <a:buNone/>
            </a:pPr>
            <a:r>
              <a:rPr lang="en-US" sz="1800" dirty="0">
                <a:solidFill>
                  <a:schemeClr val="bg1"/>
                </a:solidFill>
                <a:latin typeface="Papyrus" panose="020B0602040200020303" pitchFamily="34" charset="77"/>
              </a:rPr>
              <a:t>Christ in my mind</a:t>
            </a:r>
          </a:p>
          <a:p>
            <a:pPr marL="0" indent="0">
              <a:buNone/>
            </a:pPr>
            <a:r>
              <a:rPr lang="en-US" sz="1800" dirty="0">
                <a:solidFill>
                  <a:schemeClr val="bg1"/>
                </a:solidFill>
                <a:latin typeface="Papyrus" panose="020B0602040200020303" pitchFamily="34" charset="77"/>
              </a:rPr>
              <a:t>That I may see what is true;</a:t>
            </a:r>
          </a:p>
          <a:p>
            <a:pPr marL="0" indent="0">
              <a:buNone/>
            </a:pPr>
            <a:r>
              <a:rPr lang="en-US" sz="1800" dirty="0">
                <a:solidFill>
                  <a:schemeClr val="bg1"/>
                </a:solidFill>
                <a:latin typeface="Papyrus" panose="020B0602040200020303" pitchFamily="34" charset="77"/>
              </a:rPr>
              <a:t>Christ in my mouth</a:t>
            </a:r>
          </a:p>
          <a:p>
            <a:pPr marL="0" indent="0">
              <a:buNone/>
            </a:pPr>
            <a:r>
              <a:rPr lang="en-US" sz="1800" dirty="0">
                <a:solidFill>
                  <a:schemeClr val="bg1"/>
                </a:solidFill>
                <a:latin typeface="Papyrus" panose="020B0602040200020303" pitchFamily="34" charset="77"/>
              </a:rPr>
              <a:t>That I may speak with power;</a:t>
            </a:r>
          </a:p>
          <a:p>
            <a:pPr marL="0" indent="0">
              <a:buNone/>
            </a:pPr>
            <a:r>
              <a:rPr lang="en-US" sz="1800" dirty="0">
                <a:solidFill>
                  <a:schemeClr val="bg1"/>
                </a:solidFill>
                <a:latin typeface="Papyrus" panose="020B0602040200020303" pitchFamily="34" charset="77"/>
              </a:rPr>
              <a:t>Christ in my heart</a:t>
            </a:r>
          </a:p>
          <a:p>
            <a:pPr marL="0" indent="0">
              <a:buNone/>
            </a:pPr>
            <a:r>
              <a:rPr lang="en-US" sz="1800" dirty="0">
                <a:solidFill>
                  <a:schemeClr val="bg1"/>
                </a:solidFill>
                <a:latin typeface="Papyrus" panose="020B0602040200020303" pitchFamily="34" charset="77"/>
              </a:rPr>
              <a:t>That I may learn to be touched;</a:t>
            </a:r>
          </a:p>
          <a:p>
            <a:pPr marL="0" indent="0">
              <a:buNone/>
            </a:pPr>
            <a:r>
              <a:rPr lang="en-US" sz="1800" dirty="0">
                <a:solidFill>
                  <a:schemeClr val="bg1"/>
                </a:solidFill>
                <a:latin typeface="Papyrus" panose="020B0602040200020303" pitchFamily="34" charset="77"/>
              </a:rPr>
              <a:t>Christ in my hands</a:t>
            </a:r>
          </a:p>
          <a:p>
            <a:pPr marL="0" indent="0">
              <a:buNone/>
            </a:pPr>
            <a:r>
              <a:rPr lang="en-US" sz="1800" dirty="0">
                <a:solidFill>
                  <a:schemeClr val="bg1"/>
                </a:solidFill>
                <a:latin typeface="Papyrus" panose="020B0602040200020303" pitchFamily="34" charset="77"/>
              </a:rPr>
              <a:t>That I may work with tenderness;</a:t>
            </a:r>
          </a:p>
          <a:p>
            <a:pPr marL="0" indent="0">
              <a:buNone/>
            </a:pPr>
            <a:r>
              <a:rPr lang="en-US" sz="1800" dirty="0">
                <a:solidFill>
                  <a:schemeClr val="bg1"/>
                </a:solidFill>
                <a:latin typeface="Papyrus" panose="020B0602040200020303" pitchFamily="34" charset="77"/>
              </a:rPr>
              <a:t>Christ in my soul</a:t>
            </a:r>
          </a:p>
          <a:p>
            <a:pPr marL="0" indent="0">
              <a:buNone/>
            </a:pPr>
            <a:r>
              <a:rPr lang="en-US" sz="1800" dirty="0">
                <a:solidFill>
                  <a:schemeClr val="bg1"/>
                </a:solidFill>
                <a:latin typeface="Papyrus" panose="020B0602040200020303" pitchFamily="34" charset="77"/>
              </a:rPr>
              <a:t>That I may know my desire;</a:t>
            </a:r>
          </a:p>
          <a:p>
            <a:pPr marL="0" indent="0">
              <a:buNone/>
            </a:pPr>
            <a:r>
              <a:rPr lang="en-US" sz="1800" dirty="0">
                <a:solidFill>
                  <a:schemeClr val="bg1"/>
                </a:solidFill>
                <a:latin typeface="Papyrus" panose="020B0602040200020303" pitchFamily="34" charset="77"/>
              </a:rPr>
              <a:t>Christ in my arms</a:t>
            </a:r>
          </a:p>
          <a:p>
            <a:pPr marL="0" indent="0">
              <a:buNone/>
            </a:pPr>
            <a:r>
              <a:rPr lang="en-US" sz="1800" dirty="0">
                <a:solidFill>
                  <a:schemeClr val="bg1"/>
                </a:solidFill>
                <a:latin typeface="Papyrus" panose="020B0602040200020303" pitchFamily="34" charset="77"/>
              </a:rPr>
              <a:t>That I may embrace without fear;</a:t>
            </a:r>
          </a:p>
          <a:p>
            <a:pPr marL="0" indent="0">
              <a:buNone/>
            </a:pPr>
            <a:r>
              <a:rPr lang="en-US" sz="1800" dirty="0">
                <a:solidFill>
                  <a:schemeClr val="bg1"/>
                </a:solidFill>
                <a:latin typeface="Papyrus" panose="020B0602040200020303" pitchFamily="34" charset="77"/>
              </a:rPr>
              <a:t>Christ in my face</a:t>
            </a:r>
          </a:p>
          <a:p>
            <a:pPr marL="0" indent="0">
              <a:buNone/>
            </a:pPr>
            <a:r>
              <a:rPr lang="en-US" sz="1800" dirty="0">
                <a:solidFill>
                  <a:schemeClr val="bg1"/>
                </a:solidFill>
                <a:latin typeface="Papyrus" panose="020B0602040200020303" pitchFamily="34" charset="77"/>
              </a:rPr>
              <a:t>That I may shine with God;</a:t>
            </a:r>
          </a:p>
          <a:p>
            <a:pPr marL="0" indent="0">
              <a:buNone/>
            </a:pPr>
            <a:endParaRPr lang="en-US" sz="1800" dirty="0">
              <a:solidFill>
                <a:schemeClr val="bg1"/>
              </a:solidFill>
              <a:latin typeface="Papyrus" panose="020B0602040200020303" pitchFamily="34" charset="77"/>
            </a:endParaRPr>
          </a:p>
        </p:txBody>
      </p:sp>
      <p:sp>
        <p:nvSpPr>
          <p:cNvPr id="4" name="Text Placeholder 3">
            <a:extLst>
              <a:ext uri="{FF2B5EF4-FFF2-40B4-BE49-F238E27FC236}">
                <a16:creationId xmlns:a16="http://schemas.microsoft.com/office/drawing/2014/main" id="{73FE85AD-E5F8-E64D-904D-2993B13B0881}"/>
              </a:ext>
            </a:extLst>
          </p:cNvPr>
          <p:cNvSpPr>
            <a:spLocks noGrp="1"/>
          </p:cNvSpPr>
          <p:nvPr>
            <p:ph type="body" sz="half" idx="2"/>
          </p:nvPr>
        </p:nvSpPr>
        <p:spPr>
          <a:xfrm>
            <a:off x="629841" y="995363"/>
            <a:ext cx="2949178" cy="4873625"/>
          </a:xfrm>
        </p:spPr>
        <p:txBody>
          <a:bodyPr>
            <a:normAutofit/>
          </a:bodyPr>
          <a:lstStyle/>
          <a:p>
            <a:r>
              <a:rPr lang="en-US" sz="1600" dirty="0">
                <a:solidFill>
                  <a:schemeClr val="bg1"/>
                </a:solidFill>
              </a:rPr>
              <a:t>Make a note of what is important to you and why. </a:t>
            </a:r>
          </a:p>
          <a:p>
            <a:r>
              <a:rPr lang="en-US" sz="1600" dirty="0">
                <a:solidFill>
                  <a:schemeClr val="bg1"/>
                </a:solidFill>
              </a:rPr>
              <a:t>Date it, you may want to review your findings at a later date. </a:t>
            </a:r>
          </a:p>
          <a:p>
            <a:endParaRPr lang="en-US" sz="1600" dirty="0">
              <a:solidFill>
                <a:schemeClr val="bg1"/>
              </a:solidFill>
            </a:endParaRPr>
          </a:p>
          <a:p>
            <a:r>
              <a:rPr lang="en-US" sz="1600" dirty="0">
                <a:solidFill>
                  <a:schemeClr val="bg1"/>
                </a:solidFill>
              </a:rPr>
              <a:t>You are then invited to close with a prayer opposite by Janet Morley.  </a:t>
            </a: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Rev Julia </a:t>
            </a:r>
          </a:p>
          <a:p>
            <a:r>
              <a:rPr lang="en-US" sz="1600" dirty="0">
                <a:solidFill>
                  <a:schemeClr val="bg1"/>
                </a:solidFill>
              </a:rPr>
              <a:t>11 June 2020. </a:t>
            </a:r>
          </a:p>
          <a:p>
            <a:r>
              <a:rPr lang="en-US" sz="1600" dirty="0">
                <a:solidFill>
                  <a:schemeClr val="bg1"/>
                </a:solidFill>
              </a:rPr>
              <a:t>Janet Morley: All Desires Known </a:t>
            </a:r>
          </a:p>
          <a:p>
            <a:r>
              <a:rPr lang="en-US" sz="1600" dirty="0">
                <a:solidFill>
                  <a:schemeClr val="bg1"/>
                </a:solidFill>
              </a:rPr>
              <a:t>1992</a:t>
            </a:r>
          </a:p>
        </p:txBody>
      </p:sp>
    </p:spTree>
    <p:extLst>
      <p:ext uri="{BB962C8B-B14F-4D97-AF65-F5344CB8AC3E}">
        <p14:creationId xmlns:p14="http://schemas.microsoft.com/office/powerpoint/2010/main" val="3923801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682F-8F1A-A647-8F2F-50C1D839975B}"/>
              </a:ext>
            </a:extLst>
          </p:cNvPr>
          <p:cNvSpPr>
            <a:spLocks noGrp="1"/>
          </p:cNvSpPr>
          <p:nvPr>
            <p:ph type="title"/>
          </p:nvPr>
        </p:nvSpPr>
        <p:spPr>
          <a:xfrm>
            <a:off x="457200" y="2718048"/>
            <a:ext cx="8229600" cy="1143000"/>
          </a:xfrm>
        </p:spPr>
        <p:txBody>
          <a:bodyPr>
            <a:noAutofit/>
          </a:bodyPr>
          <a:lstStyle/>
          <a:p>
            <a:r>
              <a:rPr lang="en-US" sz="7200" b="1" dirty="0">
                <a:solidFill>
                  <a:schemeClr val="bg1"/>
                </a:solidFill>
                <a:latin typeface="Papyrus" panose="020B0602040200020303" pitchFamily="34" charset="77"/>
              </a:rPr>
              <a:t>Amen</a:t>
            </a:r>
          </a:p>
        </p:txBody>
      </p:sp>
    </p:spTree>
    <p:extLst>
      <p:ext uri="{BB962C8B-B14F-4D97-AF65-F5344CB8AC3E}">
        <p14:creationId xmlns:p14="http://schemas.microsoft.com/office/powerpoint/2010/main" val="3443922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5105</TotalTime>
  <Words>814</Words>
  <Application>Microsoft Office PowerPoint</Application>
  <PresentationFormat>On-screen Show (4:3)</PresentationFormat>
  <Paragraphs>58</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Papyrus</vt:lpstr>
      <vt:lpstr>Office Theme</vt:lpstr>
      <vt:lpstr>  At The Lord’s Table</vt:lpstr>
      <vt:lpstr>PowerPoint Presentation</vt:lpstr>
      <vt:lpstr>PowerPoint Presentation</vt:lpstr>
      <vt:lpstr>PowerPoint Presentation</vt:lpstr>
      <vt:lpstr>Spiritual Exercises </vt:lpstr>
      <vt:lpstr>PowerPoint Presentation</vt:lpstr>
      <vt:lpstr>PowerPoint Presentation</vt:lpstr>
      <vt:lpstr>Amen</vt:lpstr>
    </vt:vector>
  </TitlesOfParts>
  <Company>MHA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SMonaghan</dc:creator>
  <cp:lastModifiedBy>Christopher Heffernan</cp:lastModifiedBy>
  <cp:revision>188</cp:revision>
  <dcterms:created xsi:type="dcterms:W3CDTF">2019-05-15T20:13:48Z</dcterms:created>
  <dcterms:modified xsi:type="dcterms:W3CDTF">2020-06-13T10:57:53Z</dcterms:modified>
</cp:coreProperties>
</file>