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19" r:id="rId3"/>
    <p:sldId id="321" r:id="rId4"/>
    <p:sldId id="322" r:id="rId5"/>
    <p:sldId id="323" r:id="rId6"/>
    <p:sldId id="318"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C79"/>
    <a:srgbClr val="4E8F00"/>
    <a:srgbClr val="8EFA00"/>
    <a:srgbClr val="941651"/>
    <a:srgbClr val="FF9300"/>
    <a:srgbClr val="011893"/>
    <a:srgbClr val="009193"/>
    <a:srgbClr val="9999FF"/>
    <a:srgbClr val="82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94618"/>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51861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225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44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5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A7810C-C6EC-4E17-916D-9BFB7BEB735D}"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9717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A7810C-C6EC-4E17-916D-9BFB7BEB735D}"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412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A7810C-C6EC-4E17-916D-9BFB7BEB735D}" type="datetimeFigureOut">
              <a:rPr lang="en-GB" smtClean="0"/>
              <a:t>19/06/2020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049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A7810C-C6EC-4E17-916D-9BFB7BEB735D}" type="datetimeFigureOut">
              <a:rPr lang="en-GB" smtClean="0"/>
              <a:t>19/06/2020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32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810C-C6EC-4E17-916D-9BFB7BEB735D}" type="datetimeFigureOut">
              <a:rPr lang="en-GB" smtClean="0"/>
              <a:t>19/06/2020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165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7700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87032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C79">
            <a:alpha val="5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810C-C6EC-4E17-916D-9BFB7BEB735D}" type="datetimeFigureOut">
              <a:rPr lang="en-GB" smtClean="0"/>
              <a:t>19/06/2020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454418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a:xfrm>
            <a:off x="685800" y="2130425"/>
            <a:ext cx="7772400" cy="1470025"/>
          </a:xfrm>
        </p:spPr>
        <p:txBody>
          <a:bodyPr>
            <a:normAutofit/>
          </a:bodyPr>
          <a:lstStyle/>
          <a:p>
            <a:r>
              <a:rPr lang="en-US" sz="6000" b="1" dirty="0">
                <a:solidFill>
                  <a:schemeClr val="bg1"/>
                </a:solidFill>
                <a:latin typeface="Papyrus" panose="020B0602040200020303" pitchFamily="34" charset="77"/>
              </a:rPr>
              <a:t> </a:t>
            </a:r>
            <a:r>
              <a:rPr lang="en-US" sz="6000" b="1" dirty="0">
                <a:solidFill>
                  <a:schemeClr val="tx1">
                    <a:lumMod val="65000"/>
                    <a:lumOff val="35000"/>
                  </a:schemeClr>
                </a:solidFill>
                <a:latin typeface="Papyrus" panose="020B0602040200020303" pitchFamily="34" charset="77"/>
              </a:rPr>
              <a:t>Ordinary Time 12</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3600" dirty="0">
                <a:solidFill>
                  <a:schemeClr val="tx1">
                    <a:lumMod val="65000"/>
                    <a:lumOff val="35000"/>
                  </a:schemeClr>
                </a:solidFill>
              </a:rPr>
              <a:t>Spiritual exercises 21</a:t>
            </a:r>
            <a:r>
              <a:rPr lang="en-US" sz="3600" baseline="30000" dirty="0">
                <a:solidFill>
                  <a:schemeClr val="tx1">
                    <a:lumMod val="65000"/>
                    <a:lumOff val="35000"/>
                  </a:schemeClr>
                </a:solidFill>
              </a:rPr>
              <a:t>st</a:t>
            </a:r>
            <a:r>
              <a:rPr lang="en-US" sz="3600" dirty="0">
                <a:solidFill>
                  <a:schemeClr val="tx1">
                    <a:lumMod val="65000"/>
                    <a:lumOff val="35000"/>
                  </a:schemeClr>
                </a:solidFill>
              </a:rPr>
              <a:t> June 2020</a:t>
            </a:r>
          </a:p>
          <a:p>
            <a:r>
              <a:rPr lang="en-US" sz="3600">
                <a:solidFill>
                  <a:schemeClr val="tx1">
                    <a:lumMod val="65000"/>
                    <a:lumOff val="35000"/>
                  </a:schemeClr>
                </a:solidFill>
              </a:rPr>
              <a:t>Separation for Growth</a:t>
            </a:r>
            <a:endParaRPr lang="en-US" sz="3600" dirty="0">
              <a:solidFill>
                <a:schemeClr val="tx1">
                  <a:lumMod val="65000"/>
                  <a:lumOff val="35000"/>
                </a:schemeClr>
              </a:solidFill>
            </a:endParaRPr>
          </a:p>
          <a:p>
            <a:r>
              <a:rPr lang="en-US" sz="2400" dirty="0">
                <a:solidFill>
                  <a:schemeClr val="tx1">
                    <a:lumMod val="65000"/>
                    <a:lumOff val="35000"/>
                  </a:schemeClr>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B035-E6E1-DF41-888E-CB9DDB0FAB1F}"/>
              </a:ext>
            </a:extLst>
          </p:cNvPr>
          <p:cNvSpPr>
            <a:spLocks noGrp="1"/>
          </p:cNvSpPr>
          <p:nvPr>
            <p:ph type="title"/>
          </p:nvPr>
        </p:nvSpPr>
        <p:spPr/>
        <p:txBody>
          <a:bodyPr/>
          <a:lstStyle/>
          <a:p>
            <a:pPr algn="ctr"/>
            <a:r>
              <a:rPr lang="en-US" dirty="0">
                <a:latin typeface="Papyrus" panose="020B0602040200020303" pitchFamily="34" charset="77"/>
              </a:rPr>
              <a:t>Dividing and Separating my Peace Lilly.</a:t>
            </a:r>
          </a:p>
        </p:txBody>
      </p:sp>
      <p:sp>
        <p:nvSpPr>
          <p:cNvPr id="4" name="Text Placeholder 3">
            <a:extLst>
              <a:ext uri="{FF2B5EF4-FFF2-40B4-BE49-F238E27FC236}">
                <a16:creationId xmlns:a16="http://schemas.microsoft.com/office/drawing/2014/main" id="{77294561-3EAC-234F-8989-89CCE5B9322F}"/>
              </a:ext>
            </a:extLst>
          </p:cNvPr>
          <p:cNvSpPr>
            <a:spLocks noGrp="1"/>
          </p:cNvSpPr>
          <p:nvPr>
            <p:ph type="body" sz="half" idx="2"/>
          </p:nvPr>
        </p:nvSpPr>
        <p:spPr>
          <a:xfrm>
            <a:off x="457200" y="1435100"/>
            <a:ext cx="3466728" cy="4920456"/>
          </a:xfrm>
        </p:spPr>
        <p:txBody>
          <a:bodyPr>
            <a:noAutofit/>
          </a:bodyPr>
          <a:lstStyle/>
          <a:p>
            <a:r>
              <a:rPr lang="en-US" sz="1600" dirty="0"/>
              <a:t>I’ve got my beautiful ‘</a:t>
            </a:r>
            <a:r>
              <a:rPr lang="en-US" sz="1600" i="1" dirty="0"/>
              <a:t>Peace Lily’ </a:t>
            </a:r>
            <a:r>
              <a:rPr lang="en-US" sz="1600" dirty="0"/>
              <a:t>here, with its lush foliage and iconic white flowers, and I’m dividing and separating it this morning, to form 2 plants. I am hoping to keep one and give the other one to my Dad for Father’s Day. </a:t>
            </a:r>
          </a:p>
          <a:p>
            <a:endParaRPr lang="en-US" sz="1600" dirty="0"/>
          </a:p>
          <a:p>
            <a:r>
              <a:rPr lang="en-US" sz="1600" dirty="0"/>
              <a:t>The work of separation, is at the heart of our gospel reading this week and its not one of Jesus’ most palatable and easy to take teachings. Some what contrary to his identity as ‘</a:t>
            </a:r>
            <a:r>
              <a:rPr lang="en-US" sz="1600" i="1" dirty="0"/>
              <a:t>The Prince of Peace,’ </a:t>
            </a:r>
            <a:r>
              <a:rPr lang="en-US" sz="1600" dirty="0"/>
              <a:t>(Isaiah 9:6), he says ’….</a:t>
            </a:r>
            <a:r>
              <a:rPr lang="en-US" sz="1600" i="1" dirty="0"/>
              <a:t>I have not come to bring peace but a sword..’</a:t>
            </a:r>
          </a:p>
          <a:p>
            <a:endParaRPr lang="en-US" sz="1600" dirty="0"/>
          </a:p>
          <a:p>
            <a:r>
              <a:rPr lang="en-US" sz="1600" dirty="0"/>
              <a:t>He then goes on to expand the consequences of his role and actions. You are invited to read the full text on the following slide. </a:t>
            </a:r>
            <a:endParaRPr lang="en-US" sz="1600" i="1" dirty="0"/>
          </a:p>
        </p:txBody>
      </p:sp>
      <p:pic>
        <p:nvPicPr>
          <p:cNvPr id="10" name="Content Placeholder 4">
            <a:extLst>
              <a:ext uri="{FF2B5EF4-FFF2-40B4-BE49-F238E27FC236}">
                <a16:creationId xmlns:a16="http://schemas.microsoft.com/office/drawing/2014/main" id="{4E8C3D23-F2F0-1546-B3CE-C2DF0811A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982" y="788707"/>
            <a:ext cx="3978442" cy="5304589"/>
          </a:xfrm>
          <a:prstGeom prst="rect">
            <a:avLst/>
          </a:prstGeom>
        </p:spPr>
      </p:pic>
    </p:spTree>
    <p:extLst>
      <p:ext uri="{BB962C8B-B14F-4D97-AF65-F5344CB8AC3E}">
        <p14:creationId xmlns:p14="http://schemas.microsoft.com/office/powerpoint/2010/main" val="248070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CCD9-AC6C-0D42-BDCE-5CA5610D51A0}"/>
              </a:ext>
            </a:extLst>
          </p:cNvPr>
          <p:cNvSpPr>
            <a:spLocks noGrp="1"/>
          </p:cNvSpPr>
          <p:nvPr>
            <p:ph type="title"/>
          </p:nvPr>
        </p:nvSpPr>
        <p:spPr/>
        <p:txBody>
          <a:bodyPr/>
          <a:lstStyle/>
          <a:p>
            <a:r>
              <a:rPr lang="en-US" dirty="0">
                <a:latin typeface="Papyrus" panose="020B0602040200020303" pitchFamily="34" charset="77"/>
              </a:rPr>
              <a:t>Matthew 10: 34-39</a:t>
            </a:r>
          </a:p>
        </p:txBody>
      </p:sp>
      <p:sp>
        <p:nvSpPr>
          <p:cNvPr id="3" name="Content Placeholder 2">
            <a:extLst>
              <a:ext uri="{FF2B5EF4-FFF2-40B4-BE49-F238E27FC236}">
                <a16:creationId xmlns:a16="http://schemas.microsoft.com/office/drawing/2014/main" id="{51A8CC4D-E192-984C-AA28-6098D17362B4}"/>
              </a:ext>
            </a:extLst>
          </p:cNvPr>
          <p:cNvSpPr>
            <a:spLocks noGrp="1"/>
          </p:cNvSpPr>
          <p:nvPr>
            <p:ph idx="1"/>
          </p:nvPr>
        </p:nvSpPr>
        <p:spPr/>
        <p:txBody>
          <a:bodyPr>
            <a:normAutofit/>
          </a:bodyPr>
          <a:lstStyle/>
          <a:p>
            <a:pPr marL="0" indent="0">
              <a:buNone/>
            </a:pPr>
            <a:r>
              <a:rPr lang="en-GB" sz="2400" b="1" baseline="30000" dirty="0"/>
              <a:t>34 </a:t>
            </a:r>
            <a:r>
              <a:rPr lang="en-GB" sz="2400" dirty="0"/>
              <a:t>“Do not think that I have come to bring peace to the earth; I have not come to bring peace, but a sword.</a:t>
            </a:r>
          </a:p>
          <a:p>
            <a:pPr marL="0" indent="0">
              <a:buNone/>
            </a:pPr>
            <a:r>
              <a:rPr lang="en-GB" sz="2400" b="1" baseline="30000" dirty="0"/>
              <a:t>35 </a:t>
            </a:r>
            <a:r>
              <a:rPr lang="en-GB" sz="2400" dirty="0"/>
              <a:t>For I have come to set a man against his father,</a:t>
            </a:r>
            <a:br>
              <a:rPr lang="en-GB" sz="2400" dirty="0"/>
            </a:br>
            <a:r>
              <a:rPr lang="en-GB" sz="2400" dirty="0"/>
              <a:t>and a daughter against her mother,</a:t>
            </a:r>
            <a:br>
              <a:rPr lang="en-GB" sz="2400" dirty="0"/>
            </a:br>
            <a:r>
              <a:rPr lang="en-GB" sz="2400" dirty="0"/>
              <a:t>and a daughter-in-law against her mother-in-law;</a:t>
            </a:r>
            <a:br>
              <a:rPr lang="en-GB" sz="2400" dirty="0"/>
            </a:br>
            <a:r>
              <a:rPr lang="en-GB" sz="2400" b="1" baseline="30000" dirty="0"/>
              <a:t>36 </a:t>
            </a:r>
            <a:r>
              <a:rPr lang="en-GB" sz="2400" dirty="0"/>
              <a:t>and one’s foes will be members of one’s own household</a:t>
            </a:r>
          </a:p>
          <a:p>
            <a:pPr marL="0" indent="0">
              <a:buNone/>
            </a:pPr>
            <a:r>
              <a:rPr lang="en-GB" sz="2400" b="1" baseline="30000" dirty="0"/>
              <a:t>37 </a:t>
            </a:r>
            <a:r>
              <a:rPr lang="en-GB" sz="2400" dirty="0"/>
              <a:t>Whoever loves father or mother more than me is not worthy of me; and whoever loves son or daughter more than me is not worthy of me; </a:t>
            </a:r>
            <a:r>
              <a:rPr lang="en-GB" sz="2400" b="1" baseline="30000" dirty="0"/>
              <a:t>38 </a:t>
            </a:r>
            <a:r>
              <a:rPr lang="en-GB" sz="2400" dirty="0"/>
              <a:t>and whoever does not take up the cross and follow me is not worthy of me. </a:t>
            </a:r>
            <a:r>
              <a:rPr lang="en-GB" sz="2400" b="1" baseline="30000" dirty="0"/>
              <a:t>39 </a:t>
            </a:r>
            <a:r>
              <a:rPr lang="en-GB" sz="2400" dirty="0"/>
              <a:t>Those who find their life will lose it, and those who lose their life for my sake will find it”.</a:t>
            </a:r>
            <a:endParaRPr lang="en-US" sz="2400" dirty="0"/>
          </a:p>
        </p:txBody>
      </p:sp>
    </p:spTree>
    <p:extLst>
      <p:ext uri="{BB962C8B-B14F-4D97-AF65-F5344CB8AC3E}">
        <p14:creationId xmlns:p14="http://schemas.microsoft.com/office/powerpoint/2010/main" val="183716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7A6828-67D5-0E42-8F67-6CAAB71EF996}"/>
              </a:ext>
            </a:extLst>
          </p:cNvPr>
          <p:cNvSpPr>
            <a:spLocks noGrp="1"/>
          </p:cNvSpPr>
          <p:nvPr>
            <p:ph type="body" sz="half" idx="2"/>
          </p:nvPr>
        </p:nvSpPr>
        <p:spPr>
          <a:xfrm>
            <a:off x="457200" y="534793"/>
            <a:ext cx="3898776" cy="5990551"/>
          </a:xfrm>
        </p:spPr>
        <p:txBody>
          <a:bodyPr>
            <a:noAutofit/>
          </a:bodyPr>
          <a:lstStyle/>
          <a:p>
            <a:r>
              <a:rPr lang="en-US" sz="1600" dirty="0"/>
              <a:t>Separation is necessary for the creation and flourishing of life. It is at the heart of growing up and becoming more fully ourselves.</a:t>
            </a:r>
          </a:p>
          <a:p>
            <a:endParaRPr lang="en-US" sz="1600" dirty="0"/>
          </a:p>
          <a:p>
            <a:r>
              <a:rPr lang="en-US" sz="1600" dirty="0"/>
              <a:t> Separateness is the freedom to think our own thoughts, hear our own voice, establish our own cares and concerns. As Christians we choose to do that in relationship with Christ. It means discovering for ourselves, our lacks and limitations, our strengths and gifts, our hopes and desires. </a:t>
            </a:r>
          </a:p>
          <a:p>
            <a:endParaRPr lang="en-US" sz="1600" dirty="0"/>
          </a:p>
          <a:p>
            <a:r>
              <a:rPr lang="en-US" sz="1600" dirty="0"/>
              <a:t>The Benedictine Nun of great wisdom, Str Joan Chittister, says that separateness is, ‘the willingness to live inside ourselves rather than to live off the </a:t>
            </a:r>
            <a:r>
              <a:rPr lang="en-US" sz="1600" dirty="0" err="1"/>
              <a:t>clamour</a:t>
            </a:r>
            <a:r>
              <a:rPr lang="en-US" sz="1600" dirty="0"/>
              <a:t> around us.” She goes on to say that it opens us up to the quiet call of ‘</a:t>
            </a:r>
            <a:r>
              <a:rPr lang="en-US" sz="1600" i="1" dirty="0" err="1"/>
              <a:t>Godness</a:t>
            </a:r>
            <a:r>
              <a:rPr lang="en-US" sz="1600" i="1" dirty="0"/>
              <a:t> within us,’ </a:t>
            </a:r>
            <a:r>
              <a:rPr lang="en-US" sz="1600" dirty="0"/>
              <a:t>and is part of the journey to maturation. </a:t>
            </a:r>
          </a:p>
          <a:p>
            <a:r>
              <a:rPr lang="en-US" dirty="0"/>
              <a:t>(Sr Chittister: </a:t>
            </a:r>
            <a:r>
              <a:rPr lang="en-US" i="1" dirty="0"/>
              <a:t>Between the Dark and the Daylight: Embracing the Contradictions of Life </a:t>
            </a:r>
            <a:r>
              <a:rPr lang="en-US" dirty="0"/>
              <a:t>2015</a:t>
            </a:r>
            <a:r>
              <a:rPr lang="en-US" i="1" dirty="0"/>
              <a:t>)</a:t>
            </a:r>
          </a:p>
        </p:txBody>
      </p:sp>
      <p:pic>
        <p:nvPicPr>
          <p:cNvPr id="11" name="Content Placeholder 1">
            <a:extLst>
              <a:ext uri="{FF2B5EF4-FFF2-40B4-BE49-F238E27FC236}">
                <a16:creationId xmlns:a16="http://schemas.microsoft.com/office/drawing/2014/main" id="{28FFC9CF-99E8-CC4C-9D13-A82B1FA0310A}"/>
              </a:ext>
            </a:extLst>
          </p:cNvPr>
          <p:cNvPicPr>
            <a:picLocks noChangeAspect="1"/>
          </p:cNvPicPr>
          <p:nvPr/>
        </p:nvPicPr>
        <p:blipFill>
          <a:blip r:embed="rId2"/>
          <a:stretch>
            <a:fillRect/>
          </a:stretch>
        </p:blipFill>
        <p:spPr>
          <a:xfrm>
            <a:off x="4583707" y="732308"/>
            <a:ext cx="4020741" cy="5360988"/>
          </a:xfrm>
          <a:prstGeom prst="rect">
            <a:avLst/>
          </a:prstGeom>
        </p:spPr>
      </p:pic>
    </p:spTree>
    <p:extLst>
      <p:ext uri="{BB962C8B-B14F-4D97-AF65-F5344CB8AC3E}">
        <p14:creationId xmlns:p14="http://schemas.microsoft.com/office/powerpoint/2010/main" val="310548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DE35-75A8-4846-B8EA-CE5C1D462B37}"/>
              </a:ext>
            </a:extLst>
          </p:cNvPr>
          <p:cNvSpPr>
            <a:spLocks noGrp="1"/>
          </p:cNvSpPr>
          <p:nvPr>
            <p:ph type="title"/>
          </p:nvPr>
        </p:nvSpPr>
        <p:spPr>
          <a:xfrm>
            <a:off x="457200" y="273050"/>
            <a:ext cx="3008313" cy="923702"/>
          </a:xfrm>
        </p:spPr>
        <p:txBody>
          <a:bodyPr>
            <a:normAutofit fontScale="90000"/>
          </a:bodyPr>
          <a:lstStyle/>
          <a:p>
            <a:pPr algn="ctr"/>
            <a:br>
              <a:rPr lang="en-US" dirty="0">
                <a:latin typeface="Papyrus" panose="020B0602040200020303" pitchFamily="34" charset="77"/>
              </a:rPr>
            </a:br>
            <a:br>
              <a:rPr lang="en-US" dirty="0">
                <a:latin typeface="Papyrus" panose="020B0602040200020303" pitchFamily="34" charset="77"/>
              </a:rPr>
            </a:br>
            <a:br>
              <a:rPr lang="en-US" dirty="0">
                <a:latin typeface="Papyrus" panose="020B0602040200020303" pitchFamily="34" charset="77"/>
              </a:rPr>
            </a:br>
            <a:br>
              <a:rPr lang="en-US" dirty="0">
                <a:latin typeface="Papyrus" panose="020B0602040200020303" pitchFamily="34" charset="77"/>
              </a:rPr>
            </a:br>
            <a:br>
              <a:rPr lang="en-US" dirty="0">
                <a:latin typeface="Papyrus" panose="020B0602040200020303" pitchFamily="34" charset="77"/>
              </a:rPr>
            </a:br>
            <a:endParaRPr lang="en-US" dirty="0">
              <a:latin typeface="Papyrus" panose="020B0602040200020303" pitchFamily="34" charset="77"/>
            </a:endParaRPr>
          </a:p>
        </p:txBody>
      </p:sp>
      <p:sp>
        <p:nvSpPr>
          <p:cNvPr id="3" name="Content Placeholder 2">
            <a:extLst>
              <a:ext uri="{FF2B5EF4-FFF2-40B4-BE49-F238E27FC236}">
                <a16:creationId xmlns:a16="http://schemas.microsoft.com/office/drawing/2014/main" id="{F8B26949-FA64-894E-A4AF-6F170ADF2748}"/>
              </a:ext>
            </a:extLst>
          </p:cNvPr>
          <p:cNvSpPr>
            <a:spLocks noGrp="1"/>
          </p:cNvSpPr>
          <p:nvPr>
            <p:ph idx="1"/>
          </p:nvPr>
        </p:nvSpPr>
        <p:spPr>
          <a:xfrm>
            <a:off x="4367138" y="476672"/>
            <a:ext cx="4309318" cy="5853113"/>
          </a:xfrm>
        </p:spPr>
        <p:txBody>
          <a:bodyPr>
            <a:normAutofit/>
          </a:bodyPr>
          <a:lstStyle/>
          <a:p>
            <a:pPr marL="0" indent="0">
              <a:buNone/>
            </a:pPr>
            <a:endParaRPr lang="en-US" sz="1600" dirty="0">
              <a:latin typeface="Papyrus" panose="020B0602040200020303" pitchFamily="34" charset="77"/>
            </a:endParaRPr>
          </a:p>
          <a:p>
            <a:pPr marL="0" indent="0">
              <a:buNone/>
            </a:pPr>
            <a:r>
              <a:rPr lang="en-US" sz="1600" dirty="0">
                <a:latin typeface="Papyrus" panose="020B0602040200020303" pitchFamily="34" charset="77"/>
              </a:rPr>
              <a:t>From fear of staying still, O God deliver me</a:t>
            </a:r>
          </a:p>
          <a:p>
            <a:pPr marL="0" indent="0">
              <a:buNone/>
            </a:pPr>
            <a:r>
              <a:rPr lang="en-US" sz="1600" dirty="0">
                <a:latin typeface="Papyrus" panose="020B0602040200020303" pitchFamily="34" charset="77"/>
              </a:rPr>
              <a:t>From fear of surrender, O God deliver me</a:t>
            </a:r>
          </a:p>
          <a:p>
            <a:pPr marL="0" indent="0">
              <a:buNone/>
            </a:pPr>
            <a:r>
              <a:rPr lang="en-US" sz="1600" dirty="0">
                <a:latin typeface="Papyrus" panose="020B0602040200020303" pitchFamily="34" charset="77"/>
              </a:rPr>
              <a:t>From fear of decision, O God deliver me</a:t>
            </a:r>
          </a:p>
          <a:p>
            <a:pPr marL="0" indent="0">
              <a:buNone/>
            </a:pPr>
            <a:r>
              <a:rPr lang="en-US" sz="1600" dirty="0">
                <a:latin typeface="Papyrus" panose="020B0602040200020303" pitchFamily="34" charset="77"/>
              </a:rPr>
              <a:t>From fear of losing respect, O God deliver me</a:t>
            </a:r>
          </a:p>
          <a:p>
            <a:pPr marL="0" indent="0">
              <a:buNone/>
            </a:pPr>
            <a:r>
              <a:rPr lang="en-US" sz="1600" dirty="0">
                <a:latin typeface="Papyrus" panose="020B0602040200020303" pitchFamily="34" charset="77"/>
              </a:rPr>
              <a:t>From fear of facing me fear, O God deliver me</a:t>
            </a:r>
          </a:p>
          <a:p>
            <a:pPr marL="0" indent="0">
              <a:buNone/>
            </a:pPr>
            <a:r>
              <a:rPr lang="en-US" sz="1600" dirty="0">
                <a:latin typeface="Papyrus" panose="020B0602040200020303" pitchFamily="34" charset="77"/>
              </a:rPr>
              <a:t>But from the fear that marks your presence,</a:t>
            </a:r>
          </a:p>
          <a:p>
            <a:pPr marL="0" indent="0">
              <a:buNone/>
            </a:pPr>
            <a:r>
              <a:rPr lang="en-US" sz="1600" dirty="0">
                <a:latin typeface="Papyrus" panose="020B0602040200020303" pitchFamily="34" charset="77"/>
              </a:rPr>
              <a:t>I beseech you O God, do not deliver me. </a:t>
            </a:r>
          </a:p>
          <a:p>
            <a:pPr marL="0" indent="0">
              <a:buNone/>
            </a:pPr>
            <a:r>
              <a:rPr lang="en-US" sz="1600" b="1" dirty="0">
                <a:latin typeface="+mj-lt"/>
              </a:rPr>
              <a:t>Janet Morley: All Desires Known. </a:t>
            </a:r>
          </a:p>
          <a:p>
            <a:pPr marL="0" indent="0">
              <a:buNone/>
            </a:pPr>
            <a:endParaRPr lang="en-US" sz="1600" b="1" dirty="0">
              <a:latin typeface="+mj-lt"/>
            </a:endParaRPr>
          </a:p>
          <a:p>
            <a:pPr marL="0" indent="0">
              <a:buNone/>
            </a:pPr>
            <a:r>
              <a:rPr lang="en-US" sz="1600" dirty="0">
                <a:latin typeface="Papyrus" panose="020B0602040200020303" pitchFamily="34" charset="77"/>
              </a:rPr>
              <a:t>Companion and Guide,</a:t>
            </a:r>
          </a:p>
          <a:p>
            <a:pPr marL="0" indent="0">
              <a:buNone/>
            </a:pPr>
            <a:r>
              <a:rPr lang="en-US" sz="1600" dirty="0">
                <a:latin typeface="Papyrus" panose="020B0602040200020303" pitchFamily="34" charset="77"/>
              </a:rPr>
              <a:t>You are my transition coach</a:t>
            </a:r>
          </a:p>
          <a:p>
            <a:pPr marL="0" indent="0">
              <a:buNone/>
            </a:pPr>
            <a:r>
              <a:rPr lang="en-US" sz="1600" b="1" dirty="0">
                <a:latin typeface="+mj-lt"/>
              </a:rPr>
              <a:t>Joyce Rupp: Out of the Ordinary</a:t>
            </a:r>
          </a:p>
          <a:p>
            <a:pPr marL="0" indent="0">
              <a:buNone/>
            </a:pPr>
            <a:endParaRPr lang="en-US" sz="1600" b="1" dirty="0">
              <a:latin typeface="Papyrus" panose="020B0602040200020303" pitchFamily="34" charset="77"/>
            </a:endParaRPr>
          </a:p>
          <a:p>
            <a:pPr marL="0" indent="0">
              <a:buNone/>
            </a:pPr>
            <a:r>
              <a:rPr lang="en-US" sz="1600" dirty="0">
                <a:latin typeface="Papyrus" panose="020B0602040200020303" pitchFamily="34" charset="77"/>
              </a:rPr>
              <a:t>Holy Spirit, Wisdom discerning,</a:t>
            </a:r>
          </a:p>
          <a:p>
            <a:pPr marL="0" indent="0">
              <a:buNone/>
            </a:pPr>
            <a:r>
              <a:rPr lang="en-US" sz="1600" dirty="0">
                <a:latin typeface="Papyrus" panose="020B0602040200020303" pitchFamily="34" charset="77"/>
              </a:rPr>
              <a:t>accompany us on the journey,</a:t>
            </a:r>
          </a:p>
          <a:p>
            <a:pPr marL="0" indent="0">
              <a:buNone/>
            </a:pPr>
            <a:r>
              <a:rPr lang="en-US" sz="1600" dirty="0">
                <a:latin typeface="Papyrus" panose="020B0602040200020303" pitchFamily="34" charset="77"/>
              </a:rPr>
              <a:t>challenge us with your questioning</a:t>
            </a:r>
          </a:p>
          <a:p>
            <a:pPr marL="0" indent="0">
              <a:buNone/>
            </a:pPr>
            <a:r>
              <a:rPr lang="en-US" sz="1600" dirty="0">
                <a:latin typeface="Papyrus" panose="020B0602040200020303" pitchFamily="34" charset="77"/>
              </a:rPr>
              <a:t>unfold the truths that set us free</a:t>
            </a:r>
          </a:p>
          <a:p>
            <a:pPr marL="0" indent="0">
              <a:buNone/>
            </a:pPr>
            <a:r>
              <a:rPr lang="en-US" sz="1600" b="1" dirty="0">
                <a:latin typeface="+mj-lt"/>
              </a:rPr>
              <a:t>Jim Cotter: Embracing the Mystery</a:t>
            </a:r>
          </a:p>
          <a:p>
            <a:pPr marL="0" indent="0">
              <a:buNone/>
            </a:pPr>
            <a:endParaRPr lang="en-US" sz="1200" b="1" dirty="0">
              <a:latin typeface="Papyrus" panose="020B0602040200020303" pitchFamily="34" charset="77"/>
            </a:endParaRPr>
          </a:p>
          <a:p>
            <a:pPr marL="0" indent="0">
              <a:buNone/>
            </a:pPr>
            <a:endParaRPr lang="en-US" sz="1200" b="1" dirty="0">
              <a:latin typeface="Papyrus" panose="020B0602040200020303" pitchFamily="34" charset="77"/>
            </a:endParaRPr>
          </a:p>
        </p:txBody>
      </p:sp>
      <p:sp>
        <p:nvSpPr>
          <p:cNvPr id="4" name="Text Placeholder 3">
            <a:extLst>
              <a:ext uri="{FF2B5EF4-FFF2-40B4-BE49-F238E27FC236}">
                <a16:creationId xmlns:a16="http://schemas.microsoft.com/office/drawing/2014/main" id="{7D01A080-8773-7240-9C9B-9C7FDF97F8B3}"/>
              </a:ext>
            </a:extLst>
          </p:cNvPr>
          <p:cNvSpPr>
            <a:spLocks noGrp="1"/>
          </p:cNvSpPr>
          <p:nvPr>
            <p:ph type="body" sz="half" idx="2"/>
          </p:nvPr>
        </p:nvSpPr>
        <p:spPr>
          <a:xfrm>
            <a:off x="457200" y="548680"/>
            <a:ext cx="3610744" cy="5976664"/>
          </a:xfrm>
        </p:spPr>
        <p:txBody>
          <a:bodyPr>
            <a:normAutofit/>
          </a:bodyPr>
          <a:lstStyle/>
          <a:p>
            <a:pPr marL="285750" indent="-285750">
              <a:buFont typeface="Arial" panose="020B0604020202020204" pitchFamily="34" charset="0"/>
              <a:buChar char="•"/>
            </a:pPr>
            <a:r>
              <a:rPr lang="en-US" dirty="0"/>
              <a:t>Light a candle and take time to reflect.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From whom or what do you need to separate  - not as a rejection of them but as a reclaiming of yourself? Is it a person, voice, fear, past experience?</a:t>
            </a:r>
          </a:p>
          <a:p>
            <a:r>
              <a:rPr lang="en-US" dirty="0"/>
              <a:t> </a:t>
            </a:r>
          </a:p>
          <a:p>
            <a:pPr marL="285750" indent="-285750">
              <a:buFont typeface="Arial" panose="020B0604020202020204" pitchFamily="34" charset="0"/>
              <a:buChar char="•"/>
            </a:pPr>
            <a:r>
              <a:rPr lang="en-US" dirty="0"/>
              <a:t>What do you need to let go of in order to grow and come alive? It could be about an institution; a political idea; the church. Jesus is not about asking us to abandon relationships, but rather re-orientate our lives, to become more fully alive in him.</a:t>
            </a:r>
          </a:p>
          <a:p>
            <a:endParaRPr lang="en-US" dirty="0"/>
          </a:p>
          <a:p>
            <a:pPr marL="285750" indent="-285750">
              <a:buFont typeface="Arial" panose="020B0604020202020204" pitchFamily="34" charset="0"/>
              <a:buChar char="•"/>
            </a:pPr>
            <a:r>
              <a:rPr lang="en-US" dirty="0"/>
              <a:t>And maybe the sword of separation needs to be applied to our relationship with God and Jesus? This is not about rejection or turning away, its about creating the space to allow a new understanding, a new God-image to arise within us. If we read and understand the Bible as we did when a child, then something is wrong. What stunted our faith journey and what needs to be relinquished?  </a:t>
            </a:r>
          </a:p>
        </p:txBody>
      </p:sp>
    </p:spTree>
    <p:extLst>
      <p:ext uri="{BB962C8B-B14F-4D97-AF65-F5344CB8AC3E}">
        <p14:creationId xmlns:p14="http://schemas.microsoft.com/office/powerpoint/2010/main" val="266336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solidFill>
                  <a:schemeClr val="tx1">
                    <a:lumMod val="65000"/>
                    <a:lumOff val="35000"/>
                  </a:schemeClr>
                </a:solidFill>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5743</TotalTime>
  <Words>770</Words>
  <Application>Microsoft Office PowerPoint</Application>
  <PresentationFormat>On-screen Show (4:3)</PresentationFormat>
  <Paragraphs>48</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Papyrus</vt:lpstr>
      <vt:lpstr>Office Theme</vt:lpstr>
      <vt:lpstr> Ordinary Time 12</vt:lpstr>
      <vt:lpstr>Dividing and Separating my Peace Lilly.</vt:lpstr>
      <vt:lpstr>Matthew 10: 34-39</vt:lpstr>
      <vt:lpstr>PowerPoint Presentation</vt:lpstr>
      <vt:lpstr>     </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181</cp:revision>
  <dcterms:created xsi:type="dcterms:W3CDTF">2019-05-15T20:13:48Z</dcterms:created>
  <dcterms:modified xsi:type="dcterms:W3CDTF">2020-06-19T18:41:05Z</dcterms:modified>
</cp:coreProperties>
</file>