
<file path=[Content_Types].xml><?xml version="1.0" encoding="utf-8"?>
<Types xmlns="http://schemas.openxmlformats.org/package/2006/content-types">
  <Default Extension="jpe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15" r:id="rId2"/>
    <p:sldId id="319" r:id="rId3"/>
    <p:sldId id="321" r:id="rId4"/>
    <p:sldId id="320" r:id="rId5"/>
    <p:sldId id="322" r:id="rId6"/>
    <p:sldId id="323" r:id="rId7"/>
    <p:sldId id="318" r:id="rId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41100"/>
    <a:srgbClr val="941651"/>
    <a:srgbClr val="FF9300"/>
    <a:srgbClr val="011893"/>
    <a:srgbClr val="009193"/>
    <a:srgbClr val="9999FF"/>
    <a:srgbClr val="820000"/>
    <a:srgbClr val="FFCC00"/>
    <a:srgbClr val="6E145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173"/>
    <p:restoredTop sz="94580"/>
  </p:normalViewPr>
  <p:slideViewPr>
    <p:cSldViewPr>
      <p:cViewPr varScale="1">
        <p:scale>
          <a:sx n="62" d="100"/>
          <a:sy n="62" d="100"/>
        </p:scale>
        <p:origin x="1224" y="5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BDA7810C-C6EC-4E17-916D-9BFB7BEB735D}" type="datetimeFigureOut">
              <a:rPr lang="en-GB" smtClean="0"/>
              <a:t>26/06/2020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0D63ED-BAB8-4E22-B2F2-99995EA72C75}" type="slidenum">
              <a:rPr lang="en-GB" smtClean="0"/>
              <a:t>‹#›</a:t>
            </a:fld>
            <a:endParaRPr lang="en-GB"/>
          </a:p>
        </p:txBody>
      </p:sp>
    </p:spTree>
    <p:extLst>
      <p:ext uri="{BB962C8B-B14F-4D97-AF65-F5344CB8AC3E}">
        <p14:creationId xmlns:p14="http://schemas.microsoft.com/office/powerpoint/2010/main" val="15186152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DA7810C-C6EC-4E17-916D-9BFB7BEB735D}" type="datetimeFigureOut">
              <a:rPr lang="en-GB" smtClean="0"/>
              <a:t>26/06/2020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0D63ED-BAB8-4E22-B2F2-99995EA72C75}" type="slidenum">
              <a:rPr lang="en-GB" smtClean="0"/>
              <a:t>‹#›</a:t>
            </a:fld>
            <a:endParaRPr lang="en-GB"/>
          </a:p>
        </p:txBody>
      </p:sp>
    </p:spTree>
    <p:extLst>
      <p:ext uri="{BB962C8B-B14F-4D97-AF65-F5344CB8AC3E}">
        <p14:creationId xmlns:p14="http://schemas.microsoft.com/office/powerpoint/2010/main" val="39225726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DA7810C-C6EC-4E17-916D-9BFB7BEB735D}" type="datetimeFigureOut">
              <a:rPr lang="en-GB" smtClean="0"/>
              <a:t>26/06/2020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0D63ED-BAB8-4E22-B2F2-99995EA72C75}" type="slidenum">
              <a:rPr lang="en-GB" smtClean="0"/>
              <a:t>‹#›</a:t>
            </a:fld>
            <a:endParaRPr lang="en-GB"/>
          </a:p>
        </p:txBody>
      </p:sp>
    </p:spTree>
    <p:extLst>
      <p:ext uri="{BB962C8B-B14F-4D97-AF65-F5344CB8AC3E}">
        <p14:creationId xmlns:p14="http://schemas.microsoft.com/office/powerpoint/2010/main" val="39044740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DA7810C-C6EC-4E17-916D-9BFB7BEB735D}" type="datetimeFigureOut">
              <a:rPr lang="en-GB" smtClean="0"/>
              <a:t>26/06/2020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0D63ED-BAB8-4E22-B2F2-99995EA72C75}" type="slidenum">
              <a:rPr lang="en-GB" smtClean="0"/>
              <a:t>‹#›</a:t>
            </a:fld>
            <a:endParaRPr lang="en-GB"/>
          </a:p>
        </p:txBody>
      </p:sp>
    </p:spTree>
    <p:extLst>
      <p:ext uri="{BB962C8B-B14F-4D97-AF65-F5344CB8AC3E}">
        <p14:creationId xmlns:p14="http://schemas.microsoft.com/office/powerpoint/2010/main" val="3905432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A7810C-C6EC-4E17-916D-9BFB7BEB735D}" type="datetimeFigureOut">
              <a:rPr lang="en-GB" smtClean="0"/>
              <a:t>26/06/2020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0D63ED-BAB8-4E22-B2F2-99995EA72C75}" type="slidenum">
              <a:rPr lang="en-GB" smtClean="0"/>
              <a:t>‹#›</a:t>
            </a:fld>
            <a:endParaRPr lang="en-GB"/>
          </a:p>
        </p:txBody>
      </p:sp>
    </p:spTree>
    <p:extLst>
      <p:ext uri="{BB962C8B-B14F-4D97-AF65-F5344CB8AC3E}">
        <p14:creationId xmlns:p14="http://schemas.microsoft.com/office/powerpoint/2010/main" val="1197179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DA7810C-C6EC-4E17-916D-9BFB7BEB735D}" type="datetimeFigureOut">
              <a:rPr lang="en-GB" smtClean="0"/>
              <a:t>26/06/2020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F0D63ED-BAB8-4E22-B2F2-99995EA72C75}" type="slidenum">
              <a:rPr lang="en-GB" smtClean="0"/>
              <a:t>‹#›</a:t>
            </a:fld>
            <a:endParaRPr lang="en-GB"/>
          </a:p>
        </p:txBody>
      </p:sp>
    </p:spTree>
    <p:extLst>
      <p:ext uri="{BB962C8B-B14F-4D97-AF65-F5344CB8AC3E}">
        <p14:creationId xmlns:p14="http://schemas.microsoft.com/office/powerpoint/2010/main" val="2412831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BDA7810C-C6EC-4E17-916D-9BFB7BEB735D}" type="datetimeFigureOut">
              <a:rPr lang="en-GB" smtClean="0"/>
              <a:t>26/06/2020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F0D63ED-BAB8-4E22-B2F2-99995EA72C75}" type="slidenum">
              <a:rPr lang="en-GB" smtClean="0"/>
              <a:t>‹#›</a:t>
            </a:fld>
            <a:endParaRPr lang="en-GB"/>
          </a:p>
        </p:txBody>
      </p:sp>
    </p:spTree>
    <p:extLst>
      <p:ext uri="{BB962C8B-B14F-4D97-AF65-F5344CB8AC3E}">
        <p14:creationId xmlns:p14="http://schemas.microsoft.com/office/powerpoint/2010/main" val="7049197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DA7810C-C6EC-4E17-916D-9BFB7BEB735D}" type="datetimeFigureOut">
              <a:rPr lang="en-GB" smtClean="0"/>
              <a:t>26/06/2020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F0D63ED-BAB8-4E22-B2F2-99995EA72C75}" type="slidenum">
              <a:rPr lang="en-GB" smtClean="0"/>
              <a:t>‹#›</a:t>
            </a:fld>
            <a:endParaRPr lang="en-GB"/>
          </a:p>
        </p:txBody>
      </p:sp>
    </p:spTree>
    <p:extLst>
      <p:ext uri="{BB962C8B-B14F-4D97-AF65-F5344CB8AC3E}">
        <p14:creationId xmlns:p14="http://schemas.microsoft.com/office/powerpoint/2010/main" val="113203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A7810C-C6EC-4E17-916D-9BFB7BEB735D}" type="datetimeFigureOut">
              <a:rPr lang="en-GB" smtClean="0"/>
              <a:t>26/06/2020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F0D63ED-BAB8-4E22-B2F2-99995EA72C75}" type="slidenum">
              <a:rPr lang="en-GB" smtClean="0"/>
              <a:t>‹#›</a:t>
            </a:fld>
            <a:endParaRPr lang="en-GB"/>
          </a:p>
        </p:txBody>
      </p:sp>
    </p:spTree>
    <p:extLst>
      <p:ext uri="{BB962C8B-B14F-4D97-AF65-F5344CB8AC3E}">
        <p14:creationId xmlns:p14="http://schemas.microsoft.com/office/powerpoint/2010/main" val="7165220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A7810C-C6EC-4E17-916D-9BFB7BEB735D}" type="datetimeFigureOut">
              <a:rPr lang="en-GB" smtClean="0"/>
              <a:t>26/06/2020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F0D63ED-BAB8-4E22-B2F2-99995EA72C75}" type="slidenum">
              <a:rPr lang="en-GB" smtClean="0"/>
              <a:t>‹#›</a:t>
            </a:fld>
            <a:endParaRPr lang="en-GB"/>
          </a:p>
        </p:txBody>
      </p:sp>
    </p:spTree>
    <p:extLst>
      <p:ext uri="{BB962C8B-B14F-4D97-AF65-F5344CB8AC3E}">
        <p14:creationId xmlns:p14="http://schemas.microsoft.com/office/powerpoint/2010/main" val="37700979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A7810C-C6EC-4E17-916D-9BFB7BEB735D}" type="datetimeFigureOut">
              <a:rPr lang="en-GB" smtClean="0"/>
              <a:t>26/06/2020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F0D63ED-BAB8-4E22-B2F2-99995EA72C75}" type="slidenum">
              <a:rPr lang="en-GB" smtClean="0"/>
              <a:t>‹#›</a:t>
            </a:fld>
            <a:endParaRPr lang="en-GB"/>
          </a:p>
        </p:txBody>
      </p:sp>
    </p:spTree>
    <p:extLst>
      <p:ext uri="{BB962C8B-B14F-4D97-AF65-F5344CB8AC3E}">
        <p14:creationId xmlns:p14="http://schemas.microsoft.com/office/powerpoint/2010/main" val="18703274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60000"/>
            <a:lumOff val="40000"/>
            <a:alpha val="98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A7810C-C6EC-4E17-916D-9BFB7BEB735D}" type="datetimeFigureOut">
              <a:rPr lang="en-GB" smtClean="0"/>
              <a:t>26/06/2020</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0D63ED-BAB8-4E22-B2F2-99995EA72C75}" type="slidenum">
              <a:rPr lang="en-GB" smtClean="0"/>
              <a:t>‹#›</a:t>
            </a:fld>
            <a:endParaRPr lang="en-GB"/>
          </a:p>
        </p:txBody>
      </p:sp>
    </p:spTree>
    <p:extLst>
      <p:ext uri="{BB962C8B-B14F-4D97-AF65-F5344CB8AC3E}">
        <p14:creationId xmlns:p14="http://schemas.microsoft.com/office/powerpoint/2010/main" val="4544183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1D1F9-E087-A44B-A611-C7EFC8E34362}"/>
              </a:ext>
            </a:extLst>
          </p:cNvPr>
          <p:cNvSpPr>
            <a:spLocks noGrp="1"/>
          </p:cNvSpPr>
          <p:nvPr>
            <p:ph type="ctrTitle"/>
          </p:nvPr>
        </p:nvSpPr>
        <p:spPr>
          <a:xfrm>
            <a:off x="685800" y="2130425"/>
            <a:ext cx="7772400" cy="1470025"/>
          </a:xfrm>
        </p:spPr>
        <p:txBody>
          <a:bodyPr>
            <a:normAutofit/>
          </a:bodyPr>
          <a:lstStyle/>
          <a:p>
            <a:r>
              <a:rPr lang="en-US" sz="6000" b="1" dirty="0">
                <a:latin typeface="Papyrus" panose="020B0602040200020303" pitchFamily="34" charset="77"/>
              </a:rPr>
              <a:t>ORDINARY TIME 13</a:t>
            </a:r>
          </a:p>
        </p:txBody>
      </p:sp>
      <p:sp>
        <p:nvSpPr>
          <p:cNvPr id="3" name="Subtitle 2">
            <a:extLst>
              <a:ext uri="{FF2B5EF4-FFF2-40B4-BE49-F238E27FC236}">
                <a16:creationId xmlns:a16="http://schemas.microsoft.com/office/drawing/2014/main" id="{8A061D16-8540-E848-A2B3-18E39EDC4595}"/>
              </a:ext>
            </a:extLst>
          </p:cNvPr>
          <p:cNvSpPr>
            <a:spLocks noGrp="1"/>
          </p:cNvSpPr>
          <p:nvPr>
            <p:ph type="subTitle" idx="1"/>
          </p:nvPr>
        </p:nvSpPr>
        <p:spPr/>
        <p:txBody>
          <a:bodyPr>
            <a:normAutofit/>
          </a:bodyPr>
          <a:lstStyle/>
          <a:p>
            <a:r>
              <a:rPr lang="en-US" sz="2800" dirty="0">
                <a:solidFill>
                  <a:schemeClr val="tx1">
                    <a:lumMod val="65000"/>
                    <a:lumOff val="35000"/>
                  </a:schemeClr>
                </a:solidFill>
              </a:rPr>
              <a:t>Spiritual exercises for 28</a:t>
            </a:r>
            <a:r>
              <a:rPr lang="en-US" sz="2800" baseline="30000" dirty="0">
                <a:solidFill>
                  <a:schemeClr val="tx1">
                    <a:lumMod val="65000"/>
                    <a:lumOff val="35000"/>
                  </a:schemeClr>
                </a:solidFill>
              </a:rPr>
              <a:t>TH</a:t>
            </a:r>
            <a:r>
              <a:rPr lang="en-US" sz="2800" dirty="0">
                <a:solidFill>
                  <a:schemeClr val="tx1">
                    <a:lumMod val="65000"/>
                    <a:lumOff val="35000"/>
                  </a:schemeClr>
                </a:solidFill>
              </a:rPr>
              <a:t> June 2020</a:t>
            </a:r>
          </a:p>
          <a:p>
            <a:r>
              <a:rPr lang="en-US" sz="2800" b="1" dirty="0">
                <a:solidFill>
                  <a:schemeClr val="tx1">
                    <a:lumMod val="65000"/>
                    <a:lumOff val="35000"/>
                  </a:schemeClr>
                </a:solidFill>
              </a:rPr>
              <a:t>Hospitality is a Round Table.</a:t>
            </a:r>
          </a:p>
          <a:p>
            <a:r>
              <a:rPr lang="en-US" sz="2400" dirty="0">
                <a:solidFill>
                  <a:schemeClr val="tx1">
                    <a:lumMod val="65000"/>
                    <a:lumOff val="35000"/>
                  </a:schemeClr>
                </a:solidFill>
              </a:rPr>
              <a:t>Rev Julia Monaghan</a:t>
            </a:r>
          </a:p>
        </p:txBody>
      </p:sp>
    </p:spTree>
    <p:extLst>
      <p:ext uri="{BB962C8B-B14F-4D97-AF65-F5344CB8AC3E}">
        <p14:creationId xmlns:p14="http://schemas.microsoft.com/office/powerpoint/2010/main" val="35882468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AEC88D0-A54D-7348-8F72-6FA454E37E34}"/>
              </a:ext>
            </a:extLst>
          </p:cNvPr>
          <p:cNvSpPr>
            <a:spLocks noGrp="1"/>
          </p:cNvSpPr>
          <p:nvPr>
            <p:ph type="body" sz="half" idx="2"/>
          </p:nvPr>
        </p:nvSpPr>
        <p:spPr>
          <a:xfrm>
            <a:off x="457200" y="764704"/>
            <a:ext cx="3008313" cy="5361459"/>
          </a:xfrm>
        </p:spPr>
        <p:txBody>
          <a:bodyPr>
            <a:normAutofit/>
          </a:bodyPr>
          <a:lstStyle/>
          <a:p>
            <a:r>
              <a:rPr lang="en-US" dirty="0"/>
              <a:t>There is this wonderful Japanese theologian called, Kosuke Koyama, who wrote a book entitled, </a:t>
            </a:r>
            <a:r>
              <a:rPr lang="en-US" i="1" dirty="0"/>
              <a:t>’Water Buffalo Theology.’ </a:t>
            </a:r>
            <a:r>
              <a:rPr lang="en-US" dirty="0"/>
              <a:t>He advocated the development of new, culturally relevant metaphors to make the gospel accessible. He argued that It was no good talking about Christ as ‘</a:t>
            </a:r>
            <a:r>
              <a:rPr lang="en-US" i="1" dirty="0"/>
              <a:t>The Good Shepherd,’ </a:t>
            </a:r>
            <a:r>
              <a:rPr lang="en-US" dirty="0"/>
              <a:t>and being ‘</a:t>
            </a:r>
            <a:r>
              <a:rPr lang="en-US" i="1" dirty="0"/>
              <a:t>sheep of his pasture,’</a:t>
            </a:r>
            <a:r>
              <a:rPr lang="en-US" dirty="0"/>
              <a:t> if you were in Asia looking at water buffalo all day.</a:t>
            </a:r>
          </a:p>
          <a:p>
            <a:r>
              <a:rPr lang="en-US" dirty="0"/>
              <a:t>So he practiced a radical hospitality, embedding himself within communities; engaging in a creative dialogue, which expanded his own understanding of forgiveness, grace, and mercy, just as much as it did for the local community. From his work, he developed this lovely phrase, that, “</a:t>
            </a:r>
            <a:r>
              <a:rPr lang="en-US" b="1" i="1" dirty="0"/>
              <a:t>Christ is the Hospitality of God towards us.” </a:t>
            </a:r>
          </a:p>
          <a:p>
            <a:r>
              <a:rPr lang="en-US" i="1" dirty="0"/>
              <a:t>He invites all of us, from all languages and cultures to His great banquet, the feast which none of us can repay. </a:t>
            </a:r>
          </a:p>
        </p:txBody>
      </p:sp>
      <p:pic>
        <p:nvPicPr>
          <p:cNvPr id="10" name="Picture 9">
            <a:extLst>
              <a:ext uri="{FF2B5EF4-FFF2-40B4-BE49-F238E27FC236}">
                <a16:creationId xmlns:a16="http://schemas.microsoft.com/office/drawing/2014/main" id="{7BBEE641-4E08-2941-A170-79FCA0F3A242}"/>
              </a:ext>
            </a:extLst>
          </p:cNvPr>
          <p:cNvPicPr>
            <a:picLocks noChangeAspect="1"/>
          </p:cNvPicPr>
          <p:nvPr/>
        </p:nvPicPr>
        <p:blipFill>
          <a:blip r:embed="rId2"/>
          <a:stretch>
            <a:fillRect/>
          </a:stretch>
        </p:blipFill>
        <p:spPr>
          <a:xfrm>
            <a:off x="4535943" y="764704"/>
            <a:ext cx="3564449" cy="5433612"/>
          </a:xfrm>
          <a:prstGeom prst="rect">
            <a:avLst/>
          </a:prstGeom>
          <a:ln w="38100">
            <a:solidFill>
              <a:srgbClr val="941100"/>
            </a:solidFill>
          </a:ln>
        </p:spPr>
      </p:pic>
    </p:spTree>
    <p:extLst>
      <p:ext uri="{BB962C8B-B14F-4D97-AF65-F5344CB8AC3E}">
        <p14:creationId xmlns:p14="http://schemas.microsoft.com/office/powerpoint/2010/main" val="11136761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0D8AC7E-B9BF-494A-820B-F6114E113F86}"/>
              </a:ext>
            </a:extLst>
          </p:cNvPr>
          <p:cNvSpPr>
            <a:spLocks noGrp="1"/>
          </p:cNvSpPr>
          <p:nvPr>
            <p:ph type="body" sz="half" idx="2"/>
          </p:nvPr>
        </p:nvSpPr>
        <p:spPr>
          <a:xfrm>
            <a:off x="1820130" y="476673"/>
            <a:ext cx="5503739" cy="2664295"/>
          </a:xfrm>
        </p:spPr>
        <p:txBody>
          <a:bodyPr>
            <a:normAutofit/>
          </a:bodyPr>
          <a:lstStyle/>
          <a:p>
            <a:r>
              <a:rPr lang="en-US" dirty="0"/>
              <a:t>‘</a:t>
            </a:r>
            <a:r>
              <a:rPr lang="en-US" b="1" i="1" dirty="0"/>
              <a:t>Christ is God’s hospitality towards us,’ </a:t>
            </a:r>
            <a:r>
              <a:rPr lang="en-US" dirty="0"/>
              <a:t>I read as a two way gift of God, giving himself fully to us in Jesus and also receiving and accepting us as we are. In Christ, we experience both sides of the coin of God’s hospitality towards us, all for his transformation and change. </a:t>
            </a:r>
          </a:p>
          <a:p>
            <a:endParaRPr lang="en-US" dirty="0"/>
          </a:p>
          <a:p>
            <a:r>
              <a:rPr lang="en-US" dirty="0"/>
              <a:t>I mention all this, as in the life of the church (although this year it is physically postponed to a later date), we are entering Ordination Season, and the lectionary gives us readings on hospitality. They are a wonderful reminder to ministers and congregations alike, that the call to discipleship, is an outwardly focused, engaged, dynamic process or change and renewal. </a:t>
            </a:r>
          </a:p>
        </p:txBody>
      </p:sp>
      <p:pic>
        <p:nvPicPr>
          <p:cNvPr id="6" name="Picture 5">
            <a:extLst>
              <a:ext uri="{FF2B5EF4-FFF2-40B4-BE49-F238E27FC236}">
                <a16:creationId xmlns:a16="http://schemas.microsoft.com/office/drawing/2014/main" id="{B7DABE44-87BC-A249-AB37-35B3B3C3881E}"/>
              </a:ext>
            </a:extLst>
          </p:cNvPr>
          <p:cNvPicPr>
            <a:picLocks noChangeAspect="1"/>
          </p:cNvPicPr>
          <p:nvPr/>
        </p:nvPicPr>
        <p:blipFill>
          <a:blip r:embed="rId2"/>
          <a:stretch>
            <a:fillRect/>
          </a:stretch>
        </p:blipFill>
        <p:spPr>
          <a:xfrm>
            <a:off x="1820131" y="3175927"/>
            <a:ext cx="5503738" cy="3349417"/>
          </a:xfrm>
          <a:prstGeom prst="rect">
            <a:avLst/>
          </a:prstGeom>
        </p:spPr>
      </p:pic>
    </p:spTree>
    <p:extLst>
      <p:ext uri="{BB962C8B-B14F-4D97-AF65-F5344CB8AC3E}">
        <p14:creationId xmlns:p14="http://schemas.microsoft.com/office/powerpoint/2010/main" val="37384983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0BD4A-8924-B847-AD5B-3F8AC7273E2D}"/>
              </a:ext>
            </a:extLst>
          </p:cNvPr>
          <p:cNvSpPr>
            <a:spLocks noGrp="1"/>
          </p:cNvSpPr>
          <p:nvPr>
            <p:ph type="title"/>
          </p:nvPr>
        </p:nvSpPr>
        <p:spPr/>
        <p:txBody>
          <a:bodyPr/>
          <a:lstStyle/>
          <a:p>
            <a:r>
              <a:rPr lang="en-US" dirty="0"/>
              <a:t>Read Matthew 10: 40 - 42</a:t>
            </a:r>
          </a:p>
        </p:txBody>
      </p:sp>
      <p:sp>
        <p:nvSpPr>
          <p:cNvPr id="3" name="Content Placeholder 2">
            <a:extLst>
              <a:ext uri="{FF2B5EF4-FFF2-40B4-BE49-F238E27FC236}">
                <a16:creationId xmlns:a16="http://schemas.microsoft.com/office/drawing/2014/main" id="{39A355BF-B31D-3840-A21E-4910C82BF47F}"/>
              </a:ext>
            </a:extLst>
          </p:cNvPr>
          <p:cNvSpPr>
            <a:spLocks noGrp="1"/>
          </p:cNvSpPr>
          <p:nvPr>
            <p:ph idx="1"/>
          </p:nvPr>
        </p:nvSpPr>
        <p:spPr/>
        <p:txBody>
          <a:bodyPr>
            <a:normAutofit fontScale="92500" lnSpcReduction="10000"/>
          </a:bodyPr>
          <a:lstStyle/>
          <a:p>
            <a:pPr marL="0" indent="0">
              <a:buNone/>
            </a:pPr>
            <a:r>
              <a:rPr lang="en-GB" b="1" baseline="30000" dirty="0"/>
              <a:t>40 </a:t>
            </a:r>
            <a:r>
              <a:rPr lang="en-GB" dirty="0"/>
              <a:t>“Whoever welcomes you welcomes me, and whoever welcomes me welcomes the one who sent me. </a:t>
            </a:r>
            <a:r>
              <a:rPr lang="en-GB" b="1" baseline="30000" dirty="0"/>
              <a:t>41 </a:t>
            </a:r>
            <a:r>
              <a:rPr lang="en-GB" dirty="0"/>
              <a:t>Whoever welcomes a prophet in the name of a prophet will receive a prophet’s reward; and whoever welcomes a righteous person in the name of a righteous person will receive the reward of the righteous; </a:t>
            </a:r>
            <a:r>
              <a:rPr lang="en-GB" b="1" baseline="30000" dirty="0"/>
              <a:t>42 </a:t>
            </a:r>
            <a:r>
              <a:rPr lang="en-GB" dirty="0"/>
              <a:t>and whoever gives even a cup of cold water to one of these little ones in the name of a disciple—truly I tell you, none of these will lose their reward.”</a:t>
            </a:r>
            <a:endParaRPr lang="en-US" sz="2800" dirty="0"/>
          </a:p>
        </p:txBody>
      </p:sp>
    </p:spTree>
    <p:extLst>
      <p:ext uri="{BB962C8B-B14F-4D97-AF65-F5344CB8AC3E}">
        <p14:creationId xmlns:p14="http://schemas.microsoft.com/office/powerpoint/2010/main" val="5606463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EA8B8-0DE8-2D4F-BC62-C0DBE4281606}"/>
              </a:ext>
            </a:extLst>
          </p:cNvPr>
          <p:cNvSpPr>
            <a:spLocks noGrp="1"/>
          </p:cNvSpPr>
          <p:nvPr>
            <p:ph type="title"/>
          </p:nvPr>
        </p:nvSpPr>
        <p:spPr>
          <a:xfrm>
            <a:off x="457200" y="273050"/>
            <a:ext cx="3008313" cy="923702"/>
          </a:xfrm>
        </p:spPr>
        <p:txBody>
          <a:bodyPr/>
          <a:lstStyle/>
          <a:p>
            <a:pPr algn="ctr"/>
            <a:r>
              <a:rPr lang="en-US" dirty="0"/>
              <a:t>Spiritual Exercise</a:t>
            </a:r>
          </a:p>
        </p:txBody>
      </p:sp>
      <p:sp>
        <p:nvSpPr>
          <p:cNvPr id="4" name="Text Placeholder 3">
            <a:extLst>
              <a:ext uri="{FF2B5EF4-FFF2-40B4-BE49-F238E27FC236}">
                <a16:creationId xmlns:a16="http://schemas.microsoft.com/office/drawing/2014/main" id="{B59AEFCC-ACE4-E342-9CB5-99F6B7F32DDE}"/>
              </a:ext>
            </a:extLst>
          </p:cNvPr>
          <p:cNvSpPr>
            <a:spLocks noGrp="1"/>
          </p:cNvSpPr>
          <p:nvPr>
            <p:ph type="body" sz="half" idx="2"/>
          </p:nvPr>
        </p:nvSpPr>
        <p:spPr>
          <a:xfrm>
            <a:off x="457200" y="1268760"/>
            <a:ext cx="3008313" cy="4929411"/>
          </a:xfrm>
        </p:spPr>
        <p:txBody>
          <a:bodyPr/>
          <a:lstStyle/>
          <a:p>
            <a:r>
              <a:rPr lang="en-US" dirty="0"/>
              <a:t>In lockdown, my daughter has been making things out of clay, and this is one of her houses. When you lift it up, a round table is revealed inside, and this has made me reflect on an exercise.</a:t>
            </a:r>
          </a:p>
          <a:p>
            <a:endParaRPr lang="en-US" dirty="0"/>
          </a:p>
          <a:p>
            <a:r>
              <a:rPr lang="en-US" dirty="0"/>
              <a:t>Envision our church’s welcome and hospitality as a round table, where all have a place and all have a voice.</a:t>
            </a:r>
          </a:p>
          <a:p>
            <a:endParaRPr lang="en-US" dirty="0"/>
          </a:p>
          <a:p>
            <a:r>
              <a:rPr lang="en-US" dirty="0"/>
              <a:t>Take time to dwell on …</a:t>
            </a:r>
          </a:p>
          <a:p>
            <a:endParaRPr lang="en-US" dirty="0"/>
          </a:p>
          <a:p>
            <a:pPr marL="342900" indent="-342900">
              <a:buAutoNum type="arabicPeriod"/>
            </a:pPr>
            <a:r>
              <a:rPr lang="en-US" i="1" dirty="0"/>
              <a:t>What surprises you and who is there that you don’t usually see?</a:t>
            </a:r>
          </a:p>
          <a:p>
            <a:pPr marL="342900" indent="-342900">
              <a:buAutoNum type="arabicPeriod"/>
            </a:pPr>
            <a:r>
              <a:rPr lang="en-US" i="1" dirty="0"/>
              <a:t>What do you hear? </a:t>
            </a:r>
          </a:p>
          <a:p>
            <a:pPr marL="342900" indent="-342900">
              <a:buAutoNum type="arabicPeriod"/>
            </a:pPr>
            <a:r>
              <a:rPr lang="en-US" i="1" dirty="0"/>
              <a:t>What do you learn?</a:t>
            </a:r>
          </a:p>
          <a:p>
            <a:pPr marL="342900" indent="-342900">
              <a:buAutoNum type="arabicPeriod"/>
            </a:pPr>
            <a:r>
              <a:rPr lang="en-US" i="1" dirty="0"/>
              <a:t>What brings you joy?</a:t>
            </a:r>
          </a:p>
          <a:p>
            <a:pPr marL="342900" indent="-342900">
              <a:buAutoNum type="arabicPeriod"/>
            </a:pPr>
            <a:r>
              <a:rPr lang="en-US" i="1" dirty="0"/>
              <a:t>What irritates? </a:t>
            </a:r>
          </a:p>
          <a:p>
            <a:pPr marL="342900" indent="-342900">
              <a:buAutoNum type="arabicPeriod"/>
            </a:pPr>
            <a:r>
              <a:rPr lang="en-US" i="1" dirty="0"/>
              <a:t>How is the community enhanced?</a:t>
            </a:r>
          </a:p>
          <a:p>
            <a:pPr marL="342900" indent="-342900">
              <a:buAutoNum type="arabicPeriod"/>
            </a:pPr>
            <a:endParaRPr lang="en-US" i="1" dirty="0"/>
          </a:p>
          <a:p>
            <a:endParaRPr lang="en-US" i="1" dirty="0"/>
          </a:p>
          <a:p>
            <a:pPr marL="342900" indent="-342900">
              <a:buAutoNum type="arabicPeriod"/>
            </a:pPr>
            <a:endParaRPr lang="en-US" dirty="0"/>
          </a:p>
        </p:txBody>
      </p:sp>
      <p:pic>
        <p:nvPicPr>
          <p:cNvPr id="8" name="Picture 7">
            <a:extLst>
              <a:ext uri="{FF2B5EF4-FFF2-40B4-BE49-F238E27FC236}">
                <a16:creationId xmlns:a16="http://schemas.microsoft.com/office/drawing/2014/main" id="{0963D9BC-3483-A24A-A730-9D9F4D86757B}"/>
              </a:ext>
            </a:extLst>
          </p:cNvPr>
          <p:cNvPicPr>
            <a:picLocks noChangeAspect="1"/>
          </p:cNvPicPr>
          <p:nvPr/>
        </p:nvPicPr>
        <p:blipFill>
          <a:blip r:embed="rId2"/>
          <a:stretch>
            <a:fillRect/>
          </a:stretch>
        </p:blipFill>
        <p:spPr>
          <a:xfrm>
            <a:off x="4067944" y="947861"/>
            <a:ext cx="4223789" cy="4929411"/>
          </a:xfrm>
          <a:prstGeom prst="rect">
            <a:avLst/>
          </a:prstGeom>
          <a:ln w="38100">
            <a:solidFill>
              <a:srgbClr val="941100"/>
            </a:solidFill>
          </a:ln>
        </p:spPr>
      </p:pic>
    </p:spTree>
    <p:extLst>
      <p:ext uri="{BB962C8B-B14F-4D97-AF65-F5344CB8AC3E}">
        <p14:creationId xmlns:p14="http://schemas.microsoft.com/office/powerpoint/2010/main" val="29805831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B9C7439-75BC-6348-ADC2-EF46C99C9C98}"/>
              </a:ext>
            </a:extLst>
          </p:cNvPr>
          <p:cNvSpPr>
            <a:spLocks noGrp="1"/>
          </p:cNvSpPr>
          <p:nvPr>
            <p:ph idx="1"/>
          </p:nvPr>
        </p:nvSpPr>
        <p:spPr>
          <a:xfrm>
            <a:off x="3575050" y="692696"/>
            <a:ext cx="5111750" cy="5853113"/>
          </a:xfrm>
        </p:spPr>
        <p:txBody>
          <a:bodyPr>
            <a:normAutofit/>
          </a:bodyPr>
          <a:lstStyle/>
          <a:p>
            <a:pPr marL="0" indent="0" algn="ctr">
              <a:buNone/>
            </a:pPr>
            <a:r>
              <a:rPr lang="en-GB" sz="2000" b="1" dirty="0">
                <a:solidFill>
                  <a:srgbClr val="941100"/>
                </a:solidFill>
                <a:latin typeface="Papyrus" panose="020B0602040200020303" pitchFamily="34" charset="77"/>
              </a:rPr>
              <a:t>Let us build a house </a:t>
            </a:r>
          </a:p>
          <a:p>
            <a:pPr marL="0" indent="0" algn="ctr">
              <a:buNone/>
            </a:pPr>
            <a:endParaRPr lang="en-GB" sz="2000" b="1" dirty="0">
              <a:solidFill>
                <a:srgbClr val="941100"/>
              </a:solidFill>
              <a:latin typeface="Papyrus" panose="020B0602040200020303" pitchFamily="34" charset="77"/>
            </a:endParaRPr>
          </a:p>
          <a:p>
            <a:pPr marL="0" indent="0">
              <a:buNone/>
            </a:pPr>
            <a:r>
              <a:rPr lang="en-GB" sz="2000" dirty="0">
                <a:solidFill>
                  <a:srgbClr val="941100"/>
                </a:solidFill>
                <a:latin typeface="Papyrus" panose="020B0602040200020303" pitchFamily="34" charset="77"/>
              </a:rPr>
              <a:t>Let us build a house </a:t>
            </a:r>
          </a:p>
          <a:p>
            <a:pPr marL="0" indent="0">
              <a:buNone/>
            </a:pPr>
            <a:r>
              <a:rPr lang="en-GB" sz="2000" dirty="0">
                <a:solidFill>
                  <a:srgbClr val="941100"/>
                </a:solidFill>
                <a:latin typeface="Papyrus" panose="020B0602040200020303" pitchFamily="34" charset="77"/>
              </a:rPr>
              <a:t>where all are named, </a:t>
            </a:r>
          </a:p>
          <a:p>
            <a:pPr marL="0" indent="0">
              <a:buNone/>
            </a:pPr>
            <a:r>
              <a:rPr lang="en-GB" sz="2000" dirty="0">
                <a:solidFill>
                  <a:srgbClr val="941100"/>
                </a:solidFill>
                <a:latin typeface="Papyrus" panose="020B0602040200020303" pitchFamily="34" charset="77"/>
              </a:rPr>
              <a:t>their songs and visions heard </a:t>
            </a:r>
          </a:p>
          <a:p>
            <a:pPr marL="0" indent="0">
              <a:buNone/>
            </a:pPr>
            <a:r>
              <a:rPr lang="en-GB" sz="2000" dirty="0">
                <a:solidFill>
                  <a:srgbClr val="941100"/>
                </a:solidFill>
                <a:latin typeface="Papyrus" panose="020B0602040200020303" pitchFamily="34" charset="77"/>
              </a:rPr>
              <a:t>and loved and treasured, </a:t>
            </a:r>
          </a:p>
          <a:p>
            <a:pPr marL="0" indent="0">
              <a:buNone/>
            </a:pPr>
            <a:r>
              <a:rPr lang="en-GB" sz="2000" dirty="0">
                <a:solidFill>
                  <a:srgbClr val="941100"/>
                </a:solidFill>
                <a:latin typeface="Papyrus" panose="020B0602040200020303" pitchFamily="34" charset="77"/>
              </a:rPr>
              <a:t>taught and claimed </a:t>
            </a:r>
          </a:p>
          <a:p>
            <a:pPr marL="0" indent="0">
              <a:buNone/>
            </a:pPr>
            <a:r>
              <a:rPr lang="en-GB" sz="2000" dirty="0">
                <a:solidFill>
                  <a:srgbClr val="941100"/>
                </a:solidFill>
                <a:latin typeface="Papyrus" panose="020B0602040200020303" pitchFamily="34" charset="77"/>
              </a:rPr>
              <a:t>as words within the Word.</a:t>
            </a:r>
          </a:p>
          <a:p>
            <a:pPr marL="0" indent="0">
              <a:buNone/>
            </a:pPr>
            <a:r>
              <a:rPr lang="en-GB" sz="2000" dirty="0">
                <a:solidFill>
                  <a:srgbClr val="941100"/>
                </a:solidFill>
                <a:latin typeface="Papyrus" panose="020B0602040200020303" pitchFamily="34" charset="77"/>
              </a:rPr>
              <a:t>Built of tears and cries and laughter,</a:t>
            </a:r>
          </a:p>
          <a:p>
            <a:pPr marL="0" indent="0">
              <a:buNone/>
            </a:pPr>
            <a:r>
              <a:rPr lang="en-GB" sz="2000" dirty="0">
                <a:solidFill>
                  <a:srgbClr val="941100"/>
                </a:solidFill>
                <a:latin typeface="Papyrus" panose="020B0602040200020303" pitchFamily="34" charset="77"/>
              </a:rPr>
              <a:t>prayers of faith and songs of grace, </a:t>
            </a:r>
          </a:p>
          <a:p>
            <a:pPr marL="0" indent="0">
              <a:buNone/>
            </a:pPr>
            <a:r>
              <a:rPr lang="en-GB" sz="2000" dirty="0">
                <a:solidFill>
                  <a:srgbClr val="941100"/>
                </a:solidFill>
                <a:latin typeface="Papyrus" panose="020B0602040200020303" pitchFamily="34" charset="77"/>
              </a:rPr>
              <a:t>let this house proclaim from floor to rafter: </a:t>
            </a:r>
          </a:p>
          <a:p>
            <a:pPr marL="0" indent="0">
              <a:buNone/>
            </a:pPr>
            <a:r>
              <a:rPr lang="en-GB" sz="2000" dirty="0">
                <a:solidFill>
                  <a:srgbClr val="941100"/>
                </a:solidFill>
                <a:latin typeface="Papyrus" panose="020B0602040200020303" pitchFamily="34" charset="77"/>
              </a:rPr>
              <a:t>All are welcome in this place!</a:t>
            </a:r>
          </a:p>
          <a:p>
            <a:pPr marL="0" indent="0">
              <a:buNone/>
            </a:pPr>
            <a:endParaRPr lang="en-GB" sz="2000" dirty="0">
              <a:solidFill>
                <a:srgbClr val="941100"/>
              </a:solidFill>
              <a:latin typeface="Papyrus" panose="020B0602040200020303" pitchFamily="34" charset="77"/>
            </a:endParaRPr>
          </a:p>
          <a:p>
            <a:pPr marL="0" indent="0">
              <a:buNone/>
            </a:pPr>
            <a:r>
              <a:rPr lang="en-GB" sz="2000" dirty="0">
                <a:solidFill>
                  <a:srgbClr val="941100"/>
                </a:solidFill>
                <a:latin typeface="Papyrus" panose="020B0602040200020303" pitchFamily="34" charset="77"/>
              </a:rPr>
              <a:t>Marty Haugen </a:t>
            </a:r>
          </a:p>
          <a:p>
            <a:pPr marL="0" indent="0">
              <a:buNone/>
            </a:pPr>
            <a:endParaRPr lang="en-US" sz="2400" dirty="0"/>
          </a:p>
        </p:txBody>
      </p:sp>
      <p:sp>
        <p:nvSpPr>
          <p:cNvPr id="4" name="Text Placeholder 3">
            <a:extLst>
              <a:ext uri="{FF2B5EF4-FFF2-40B4-BE49-F238E27FC236}">
                <a16:creationId xmlns:a16="http://schemas.microsoft.com/office/drawing/2014/main" id="{80925805-47F3-E342-994F-465A059EA5F8}"/>
              </a:ext>
            </a:extLst>
          </p:cNvPr>
          <p:cNvSpPr>
            <a:spLocks noGrp="1"/>
          </p:cNvSpPr>
          <p:nvPr>
            <p:ph type="body" sz="half" idx="2"/>
          </p:nvPr>
        </p:nvSpPr>
        <p:spPr/>
        <p:txBody>
          <a:bodyPr/>
          <a:lstStyle/>
          <a:p>
            <a:r>
              <a:rPr lang="en-US" dirty="0"/>
              <a:t>St Benedict said, </a:t>
            </a:r>
            <a:r>
              <a:rPr lang="en-US" i="1" dirty="0"/>
              <a:t>“</a:t>
            </a:r>
            <a:r>
              <a:rPr lang="en-US" b="1" i="1" dirty="0"/>
              <a:t>Let everyone that comes, be received as Christ.”  </a:t>
            </a:r>
          </a:p>
          <a:p>
            <a:endParaRPr lang="en-US" dirty="0"/>
          </a:p>
          <a:p>
            <a:r>
              <a:rPr lang="en-US" dirty="0"/>
              <a:t>The</a:t>
            </a:r>
            <a:r>
              <a:rPr lang="en-US" i="1" dirty="0"/>
              <a:t> </a:t>
            </a:r>
            <a:r>
              <a:rPr lang="en-US" dirty="0"/>
              <a:t>invitation is to see every person who arrives at the door, both literal and metaphorical, as bearing a face of the Divine - even the person who annoys or irritates, or the person who makes us feel uncomfortable. </a:t>
            </a:r>
          </a:p>
          <a:p>
            <a:endParaRPr lang="en-US" dirty="0"/>
          </a:p>
          <a:p>
            <a:r>
              <a:rPr lang="en-US" dirty="0"/>
              <a:t>Welcome them in especially, says Benedict, because they will reveal God in ways we do not expect. </a:t>
            </a:r>
          </a:p>
        </p:txBody>
      </p:sp>
    </p:spTree>
    <p:extLst>
      <p:ext uri="{BB962C8B-B14F-4D97-AF65-F5344CB8AC3E}">
        <p14:creationId xmlns:p14="http://schemas.microsoft.com/office/powerpoint/2010/main" val="33037929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B682F-8F1A-A647-8F2F-50C1D839975B}"/>
              </a:ext>
            </a:extLst>
          </p:cNvPr>
          <p:cNvSpPr>
            <a:spLocks noGrp="1"/>
          </p:cNvSpPr>
          <p:nvPr>
            <p:ph type="title"/>
          </p:nvPr>
        </p:nvSpPr>
        <p:spPr>
          <a:xfrm>
            <a:off x="457200" y="2718048"/>
            <a:ext cx="8229600" cy="1143000"/>
          </a:xfrm>
        </p:spPr>
        <p:txBody>
          <a:bodyPr>
            <a:noAutofit/>
          </a:bodyPr>
          <a:lstStyle/>
          <a:p>
            <a:r>
              <a:rPr lang="en-US" sz="7200" b="1" dirty="0">
                <a:solidFill>
                  <a:schemeClr val="tx1">
                    <a:lumMod val="65000"/>
                    <a:lumOff val="35000"/>
                  </a:schemeClr>
                </a:solidFill>
                <a:latin typeface="Papyrus" panose="020B0602040200020303" pitchFamily="34" charset="77"/>
              </a:rPr>
              <a:t>Amen</a:t>
            </a:r>
          </a:p>
        </p:txBody>
      </p:sp>
    </p:spTree>
    <p:extLst>
      <p:ext uri="{BB962C8B-B14F-4D97-AF65-F5344CB8AC3E}">
        <p14:creationId xmlns:p14="http://schemas.microsoft.com/office/powerpoint/2010/main" val="3443922250"/>
      </p:ext>
    </p:extLst>
  </p:cSld>
  <p:clrMapOvr>
    <a:masterClrMapping/>
  </p:clrMapOvr>
</p:sld>
</file>

<file path=ppt/theme/theme1.xml><?xml version="1.0" encoding="utf-8"?>
<a:theme xmlns:a="http://schemas.openxmlformats.org/drawingml/2006/main" name="Office Theme">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5984</TotalTime>
  <Words>667</Words>
  <Application>Microsoft Office PowerPoint</Application>
  <PresentationFormat>On-screen Show (4:3)</PresentationFormat>
  <Paragraphs>46</Paragraphs>
  <Slides>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Calibri</vt:lpstr>
      <vt:lpstr>Papyrus</vt:lpstr>
      <vt:lpstr>Office Theme</vt:lpstr>
      <vt:lpstr>ORDINARY TIME 13</vt:lpstr>
      <vt:lpstr>PowerPoint Presentation</vt:lpstr>
      <vt:lpstr>PowerPoint Presentation</vt:lpstr>
      <vt:lpstr>Read Matthew 10: 40 - 42</vt:lpstr>
      <vt:lpstr>Spiritual Exercise</vt:lpstr>
      <vt:lpstr>PowerPoint Presentation</vt:lpstr>
      <vt:lpstr>Amen</vt:lpstr>
    </vt:vector>
  </TitlesOfParts>
  <Company>MHA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SMonaghan</dc:creator>
  <cp:lastModifiedBy>Christopher Heffernan</cp:lastModifiedBy>
  <cp:revision>191</cp:revision>
  <cp:lastPrinted>2020-06-25T14:56:24Z</cp:lastPrinted>
  <dcterms:created xsi:type="dcterms:W3CDTF">2019-05-15T20:13:48Z</dcterms:created>
  <dcterms:modified xsi:type="dcterms:W3CDTF">2020-06-26T16:47:14Z</dcterms:modified>
</cp:coreProperties>
</file>