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6" r:id="rId3"/>
    <p:sldId id="317" r:id="rId4"/>
    <p:sldId id="314" r:id="rId5"/>
    <p:sldId id="277" r:id="rId6"/>
    <p:sldId id="297" r:id="rId7"/>
    <p:sldId id="279" r:id="rId8"/>
    <p:sldId id="298" r:id="rId9"/>
    <p:sldId id="278" r:id="rId10"/>
    <p:sldId id="299" r:id="rId11"/>
    <p:sldId id="280" r:id="rId12"/>
    <p:sldId id="300" r:id="rId13"/>
    <p:sldId id="281" r:id="rId14"/>
    <p:sldId id="301" r:id="rId15"/>
    <p:sldId id="282" r:id="rId16"/>
    <p:sldId id="302" r:id="rId17"/>
    <p:sldId id="283" r:id="rId18"/>
    <p:sldId id="303" r:id="rId19"/>
    <p:sldId id="284" r:id="rId20"/>
    <p:sldId id="304" r:id="rId21"/>
    <p:sldId id="285" r:id="rId22"/>
    <p:sldId id="305" r:id="rId23"/>
    <p:sldId id="286" r:id="rId24"/>
    <p:sldId id="306" r:id="rId25"/>
    <p:sldId id="287" r:id="rId26"/>
    <p:sldId id="307" r:id="rId27"/>
    <p:sldId id="288" r:id="rId28"/>
    <p:sldId id="308" r:id="rId29"/>
    <p:sldId id="290" r:id="rId30"/>
    <p:sldId id="309" r:id="rId31"/>
    <p:sldId id="293" r:id="rId32"/>
    <p:sldId id="310" r:id="rId33"/>
    <p:sldId id="291" r:id="rId34"/>
    <p:sldId id="311" r:id="rId35"/>
    <p:sldId id="296" r:id="rId36"/>
    <p:sldId id="312" r:id="rId37"/>
    <p:sldId id="294" r:id="rId38"/>
    <p:sldId id="31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0"/>
  </p:normalViewPr>
  <p:slideViewPr>
    <p:cSldViewPr>
      <p:cViewPr>
        <p:scale>
          <a:sx n="108" d="100"/>
          <a:sy n="108" d="100"/>
        </p:scale>
        <p:origin x="1224" y="-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51861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2257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044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054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7810C-C6EC-4E17-916D-9BFB7BEB735D}"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19717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A7810C-C6EC-4E17-916D-9BFB7BEB735D}"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24128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A7810C-C6EC-4E17-916D-9BFB7BEB735D}" type="datetimeFigureOut">
              <a:rPr lang="en-GB" smtClean="0"/>
              <a:t>27/03/2020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70491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A7810C-C6EC-4E17-916D-9BFB7BEB735D}" type="datetimeFigureOut">
              <a:rPr lang="en-GB" smtClean="0"/>
              <a:t>27/03/2020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1320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7810C-C6EC-4E17-916D-9BFB7BEB735D}" type="datetimeFigureOut">
              <a:rPr lang="en-GB" smtClean="0"/>
              <a:t>27/03/2020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7165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810C-C6EC-4E17-916D-9BFB7BEB735D}"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77009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810C-C6EC-4E17-916D-9BFB7BEB735D}"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87032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7810C-C6EC-4E17-916D-9BFB7BEB735D}" type="datetimeFigureOut">
              <a:rPr lang="en-GB" smtClean="0"/>
              <a:t>27/03/2020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D63ED-BAB8-4E22-B2F2-99995EA72C75}" type="slidenum">
              <a:rPr lang="en-GB" smtClean="0"/>
              <a:t>‹#›</a:t>
            </a:fld>
            <a:endParaRPr lang="en-GB"/>
          </a:p>
        </p:txBody>
      </p:sp>
    </p:spTree>
    <p:extLst>
      <p:ext uri="{BB962C8B-B14F-4D97-AF65-F5344CB8AC3E}">
        <p14:creationId xmlns:p14="http://schemas.microsoft.com/office/powerpoint/2010/main" val="45441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D1F9-E087-A44B-A611-C7EFC8E34362}"/>
              </a:ext>
            </a:extLst>
          </p:cNvPr>
          <p:cNvSpPr>
            <a:spLocks noGrp="1"/>
          </p:cNvSpPr>
          <p:nvPr>
            <p:ph type="ctrTitle"/>
          </p:nvPr>
        </p:nvSpPr>
        <p:spPr/>
        <p:txBody>
          <a:bodyPr>
            <a:normAutofit/>
          </a:bodyPr>
          <a:lstStyle/>
          <a:p>
            <a:r>
              <a:rPr lang="en-US" sz="6000" b="1" dirty="0">
                <a:solidFill>
                  <a:schemeClr val="bg1"/>
                </a:solidFill>
                <a:latin typeface="Papyrus" panose="020B0602040200020303" pitchFamily="34" charset="77"/>
              </a:rPr>
              <a:t>Holy Week Reflections</a:t>
            </a:r>
          </a:p>
        </p:txBody>
      </p:sp>
      <p:sp>
        <p:nvSpPr>
          <p:cNvPr id="3" name="Subtitle 2">
            <a:extLst>
              <a:ext uri="{FF2B5EF4-FFF2-40B4-BE49-F238E27FC236}">
                <a16:creationId xmlns:a16="http://schemas.microsoft.com/office/drawing/2014/main" id="{8A061D16-8540-E848-A2B3-18E39EDC4595}"/>
              </a:ext>
            </a:extLst>
          </p:cNvPr>
          <p:cNvSpPr>
            <a:spLocks noGrp="1"/>
          </p:cNvSpPr>
          <p:nvPr>
            <p:ph type="subTitle" idx="1"/>
          </p:nvPr>
        </p:nvSpPr>
        <p:spPr/>
        <p:txBody>
          <a:bodyPr>
            <a:normAutofit fontScale="92500" lnSpcReduction="10000"/>
          </a:bodyPr>
          <a:lstStyle/>
          <a:p>
            <a:r>
              <a:rPr lang="en-US" sz="3600" dirty="0">
                <a:solidFill>
                  <a:schemeClr val="bg1"/>
                </a:solidFill>
              </a:rPr>
              <a:t>Through the paintings of </a:t>
            </a:r>
          </a:p>
          <a:p>
            <a:r>
              <a:rPr lang="en-US" sz="3600" dirty="0" err="1">
                <a:solidFill>
                  <a:schemeClr val="bg1"/>
                </a:solidFill>
              </a:rPr>
              <a:t>Sieger</a:t>
            </a:r>
            <a:r>
              <a:rPr lang="en-US" sz="3600" dirty="0">
                <a:solidFill>
                  <a:schemeClr val="bg1"/>
                </a:solidFill>
              </a:rPr>
              <a:t> </a:t>
            </a:r>
            <a:r>
              <a:rPr lang="en-US" sz="3600" dirty="0" err="1">
                <a:solidFill>
                  <a:schemeClr val="bg1"/>
                </a:solidFill>
              </a:rPr>
              <a:t>Koder’s</a:t>
            </a:r>
            <a:r>
              <a:rPr lang="en-US" sz="3600" dirty="0">
                <a:solidFill>
                  <a:schemeClr val="bg1"/>
                </a:solidFill>
              </a:rPr>
              <a:t> </a:t>
            </a:r>
          </a:p>
          <a:p>
            <a:r>
              <a:rPr lang="en-US" sz="3600" dirty="0">
                <a:solidFill>
                  <a:schemeClr val="bg1"/>
                </a:solidFill>
              </a:rPr>
              <a:t>Stations of the Cross </a:t>
            </a:r>
          </a:p>
        </p:txBody>
      </p:sp>
    </p:spTree>
    <p:extLst>
      <p:ext uri="{BB962C8B-B14F-4D97-AF65-F5344CB8AC3E}">
        <p14:creationId xmlns:p14="http://schemas.microsoft.com/office/powerpoint/2010/main" val="358824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551B-3C9A-C54D-8F8E-ABCE52180189}"/>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Jesus falls for the first time</a:t>
            </a:r>
            <a:br>
              <a:rPr lang="en-US" dirty="0">
                <a:solidFill>
                  <a:schemeClr val="bg1"/>
                </a:solidFill>
              </a:rPr>
            </a:br>
            <a:r>
              <a:rPr lang="en-US" sz="2700" dirty="0">
                <a:solidFill>
                  <a:schemeClr val="bg1"/>
                </a:solidFill>
              </a:rPr>
              <a:t>2 Corinthians 5 | Psalm 118</a:t>
            </a:r>
          </a:p>
        </p:txBody>
      </p:sp>
      <p:sp>
        <p:nvSpPr>
          <p:cNvPr id="3" name="Content Placeholder 2">
            <a:extLst>
              <a:ext uri="{FF2B5EF4-FFF2-40B4-BE49-F238E27FC236}">
                <a16:creationId xmlns:a16="http://schemas.microsoft.com/office/drawing/2014/main" id="{CEB4DCC4-2872-E34F-B60B-01C01B305750}"/>
              </a:ext>
            </a:extLst>
          </p:cNvPr>
          <p:cNvSpPr>
            <a:spLocks noGrp="1"/>
          </p:cNvSpPr>
          <p:nvPr>
            <p:ph idx="1"/>
          </p:nvPr>
        </p:nvSpPr>
        <p:spPr/>
        <p:txBody>
          <a:bodyPr>
            <a:normAutofit/>
          </a:bodyPr>
          <a:lstStyle/>
          <a:p>
            <a:pPr marL="0" indent="0">
              <a:buNone/>
            </a:pPr>
            <a:r>
              <a:rPr lang="en-US" sz="2400" dirty="0">
                <a:solidFill>
                  <a:schemeClr val="bg1"/>
                </a:solidFill>
              </a:rPr>
              <a:t>For our sake he made him to be sin who knew no sin, so that in him we might become the righteousness of God</a:t>
            </a:r>
          </a:p>
          <a:p>
            <a:pPr marL="0" indent="0">
              <a:buNone/>
            </a:pPr>
            <a:endParaRPr lang="en-US" sz="2400" dirty="0">
              <a:solidFill>
                <a:schemeClr val="bg1"/>
              </a:solidFill>
            </a:endParaRPr>
          </a:p>
          <a:p>
            <a:pPr marL="0" indent="0">
              <a:buNone/>
            </a:pPr>
            <a:r>
              <a:rPr lang="en-US" sz="2400" dirty="0">
                <a:solidFill>
                  <a:schemeClr val="bg1"/>
                </a:solidFill>
              </a:rPr>
              <a:t>I thank you that you have answered me and become my salvation. The stone that the builders rejected has become the chief cornerstone</a:t>
            </a:r>
          </a:p>
        </p:txBody>
      </p:sp>
    </p:spTree>
    <p:extLst>
      <p:ext uri="{BB962C8B-B14F-4D97-AF65-F5344CB8AC3E}">
        <p14:creationId xmlns:p14="http://schemas.microsoft.com/office/powerpoint/2010/main" val="398663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C775-ED5D-E54D-B715-8F55AD99B0D2}"/>
              </a:ext>
            </a:extLst>
          </p:cNvPr>
          <p:cNvSpPr>
            <a:spLocks noGrp="1"/>
          </p:cNvSpPr>
          <p:nvPr>
            <p:ph type="title"/>
          </p:nvPr>
        </p:nvSpPr>
        <p:spPr>
          <a:xfrm>
            <a:off x="457200" y="322734"/>
            <a:ext cx="3322712" cy="1162050"/>
          </a:xfrm>
        </p:spPr>
        <p:txBody>
          <a:bodyPr>
            <a:normAutofit fontScale="90000"/>
          </a:bodyPr>
          <a:lstStyle/>
          <a:p>
            <a:pPr algn="ctr"/>
            <a:r>
              <a:rPr lang="en-US" sz="2400" dirty="0">
                <a:solidFill>
                  <a:schemeClr val="bg1"/>
                </a:solidFill>
                <a:latin typeface="Papyrus" panose="020B0602040200020303" pitchFamily="34" charset="77"/>
              </a:rPr>
              <a:t>The Cornerstone</a:t>
            </a:r>
            <a:br>
              <a:rPr lang="en-US" sz="2400" dirty="0">
                <a:solidFill>
                  <a:schemeClr val="bg1"/>
                </a:solidFill>
                <a:latin typeface="Papyrus" panose="020B0602040200020303" pitchFamily="34" charset="77"/>
              </a:rPr>
            </a:br>
            <a:r>
              <a:rPr lang="en-US" sz="2400" dirty="0">
                <a:solidFill>
                  <a:schemeClr val="bg1"/>
                </a:solidFill>
                <a:latin typeface="Papyrus" panose="020B0602040200020303" pitchFamily="34" charset="77"/>
              </a:rPr>
              <a:t>The Pillar of the universe</a:t>
            </a:r>
            <a:br>
              <a:rPr lang="en-US" sz="2400" dirty="0">
                <a:solidFill>
                  <a:schemeClr val="bg1"/>
                </a:solidFill>
                <a:latin typeface="Papyrus" panose="020B0602040200020303" pitchFamily="34" charset="77"/>
              </a:rPr>
            </a:br>
            <a:r>
              <a:rPr lang="en-US" sz="2400" dirty="0">
                <a:solidFill>
                  <a:schemeClr val="bg1"/>
                </a:solidFill>
                <a:latin typeface="Papyrus" panose="020B0602040200020303" pitchFamily="34" charset="77"/>
              </a:rPr>
              <a:t>You carry us al</a:t>
            </a:r>
            <a:r>
              <a:rPr lang="en-US" dirty="0">
                <a:solidFill>
                  <a:schemeClr val="bg1"/>
                </a:solidFill>
                <a:latin typeface="Papyrus" panose="020B0602040200020303" pitchFamily="34" charset="77"/>
              </a:rPr>
              <a:t>l</a:t>
            </a:r>
          </a:p>
        </p:txBody>
      </p:sp>
      <p:pic>
        <p:nvPicPr>
          <p:cNvPr id="5" name="Content Placeholder 4">
            <a:extLst>
              <a:ext uri="{FF2B5EF4-FFF2-40B4-BE49-F238E27FC236}">
                <a16:creationId xmlns:a16="http://schemas.microsoft.com/office/drawing/2014/main" id="{D8200188-44E6-5646-9910-784EFD6A9A3F}"/>
              </a:ext>
            </a:extLst>
          </p:cNvPr>
          <p:cNvPicPr>
            <a:picLocks noGrp="1" noChangeAspect="1"/>
          </p:cNvPicPr>
          <p:nvPr>
            <p:ph idx="1"/>
          </p:nvPr>
        </p:nvPicPr>
        <p:blipFill>
          <a:blip r:embed="rId2"/>
          <a:stretch>
            <a:fillRect/>
          </a:stretch>
        </p:blipFill>
        <p:spPr>
          <a:xfrm>
            <a:off x="4463881" y="273050"/>
            <a:ext cx="4193998" cy="5871600"/>
          </a:xfrm>
          <a:prstGeom prst="rect">
            <a:avLst/>
          </a:prstGeom>
        </p:spPr>
      </p:pic>
      <p:sp>
        <p:nvSpPr>
          <p:cNvPr id="4" name="Text Placeholder 3">
            <a:extLst>
              <a:ext uri="{FF2B5EF4-FFF2-40B4-BE49-F238E27FC236}">
                <a16:creationId xmlns:a16="http://schemas.microsoft.com/office/drawing/2014/main" id="{2D0105A9-9F73-A841-A08B-0AFA3C71BD2B}"/>
              </a:ext>
            </a:extLst>
          </p:cNvPr>
          <p:cNvSpPr>
            <a:spLocks noGrp="1"/>
          </p:cNvSpPr>
          <p:nvPr>
            <p:ph type="body" sz="half" idx="2"/>
          </p:nvPr>
        </p:nvSpPr>
        <p:spPr>
          <a:xfrm>
            <a:off x="457200" y="1435100"/>
            <a:ext cx="3178696" cy="4691063"/>
          </a:xfrm>
        </p:spPr>
        <p:txBody>
          <a:bodyPr>
            <a:normAutofit lnSpcReduction="10000"/>
          </a:bodyPr>
          <a:lstStyle/>
          <a:p>
            <a:endParaRPr lang="en-US" dirty="0"/>
          </a:p>
          <a:p>
            <a:r>
              <a:rPr lang="en-US" sz="1600" dirty="0">
                <a:solidFill>
                  <a:schemeClr val="bg1"/>
                </a:solidFill>
              </a:rPr>
              <a:t>In this painting we see darkness and sin bearing down upon the wood of the cross, but Jesus’ right hand is firmly planted over the solid stone, supporting and securing his weight. His head leans on his heart, the source of his strength. </a:t>
            </a:r>
          </a:p>
          <a:p>
            <a:endParaRPr lang="en-US" sz="1600" dirty="0">
              <a:solidFill>
                <a:schemeClr val="bg1"/>
              </a:solidFill>
            </a:endParaRPr>
          </a:p>
          <a:p>
            <a:r>
              <a:rPr lang="en-US" sz="1600" dirty="0">
                <a:solidFill>
                  <a:schemeClr val="bg1"/>
                </a:solidFill>
              </a:rPr>
              <a:t>This picture has the power to disturb us. We all have  a shadow – the anger, the violence, the pride, the shame – that we wish to keep hidden form others. Here we see it exposed bearing down on Christ.</a:t>
            </a:r>
          </a:p>
          <a:p>
            <a:endParaRPr lang="en-US" sz="1600" dirty="0">
              <a:solidFill>
                <a:schemeClr val="bg1"/>
              </a:solidFill>
            </a:endParaRPr>
          </a:p>
          <a:p>
            <a:r>
              <a:rPr lang="en-US" sz="1600" i="1" dirty="0">
                <a:solidFill>
                  <a:schemeClr val="bg1"/>
                </a:solidFill>
              </a:rPr>
              <a:t>You are invited to dwell on what you find difficult to acknowledge within yourself?</a:t>
            </a:r>
            <a:endParaRPr lang="en-US" i="1" dirty="0"/>
          </a:p>
          <a:p>
            <a:endParaRPr lang="en-US" dirty="0"/>
          </a:p>
        </p:txBody>
      </p:sp>
    </p:spTree>
    <p:extLst>
      <p:ext uri="{BB962C8B-B14F-4D97-AF65-F5344CB8AC3E}">
        <p14:creationId xmlns:p14="http://schemas.microsoft.com/office/powerpoint/2010/main" val="316210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C557-5737-3D4C-80C2-74AF7D245916}"/>
              </a:ext>
            </a:extLst>
          </p:cNvPr>
          <p:cNvSpPr>
            <a:spLocks noGrp="1"/>
          </p:cNvSpPr>
          <p:nvPr>
            <p:ph type="title"/>
          </p:nvPr>
        </p:nvSpPr>
        <p:spPr/>
        <p:txBody>
          <a:bodyPr>
            <a:normAutofit/>
          </a:bodyPr>
          <a:lstStyle/>
          <a:p>
            <a:r>
              <a:rPr lang="en-US" b="1" dirty="0">
                <a:solidFill>
                  <a:schemeClr val="bg1"/>
                </a:solidFill>
                <a:latin typeface="Papyrus" panose="020B0602040200020303" pitchFamily="34" charset="77"/>
              </a:rPr>
              <a:t>Jesus meets his mother</a:t>
            </a:r>
            <a:br>
              <a:rPr lang="en-US" sz="4000" b="1" dirty="0">
                <a:solidFill>
                  <a:schemeClr val="bg1"/>
                </a:solidFill>
              </a:rPr>
            </a:br>
            <a:r>
              <a:rPr lang="en-US" sz="2400" dirty="0">
                <a:solidFill>
                  <a:schemeClr val="bg1"/>
                </a:solidFill>
              </a:rPr>
              <a:t>Luke 2</a:t>
            </a:r>
            <a:endParaRPr lang="en-US" sz="4000" dirty="0">
              <a:solidFill>
                <a:schemeClr val="bg1"/>
              </a:solidFill>
            </a:endParaRPr>
          </a:p>
        </p:txBody>
      </p:sp>
      <p:sp>
        <p:nvSpPr>
          <p:cNvPr id="3" name="Content Placeholder 2">
            <a:extLst>
              <a:ext uri="{FF2B5EF4-FFF2-40B4-BE49-F238E27FC236}">
                <a16:creationId xmlns:a16="http://schemas.microsoft.com/office/drawing/2014/main" id="{853D59FF-3B50-9848-9CF2-BBCFAAE6C290}"/>
              </a:ext>
            </a:extLst>
          </p:cNvPr>
          <p:cNvSpPr>
            <a:spLocks noGrp="1"/>
          </p:cNvSpPr>
          <p:nvPr>
            <p:ph idx="1"/>
          </p:nvPr>
        </p:nvSpPr>
        <p:spPr/>
        <p:txBody>
          <a:bodyPr>
            <a:normAutofit/>
          </a:bodyPr>
          <a:lstStyle/>
          <a:p>
            <a:pPr marL="0" indent="0">
              <a:buNone/>
            </a:pPr>
            <a:r>
              <a:rPr lang="en-US" sz="2400" dirty="0">
                <a:solidFill>
                  <a:schemeClr val="bg1"/>
                </a:solidFill>
              </a:rPr>
              <a:t>And the child’s father and mother were amazed at what was being said about him. </a:t>
            </a:r>
            <a:r>
              <a:rPr lang="en-US" sz="2400" b="1" dirty="0">
                <a:solidFill>
                  <a:schemeClr val="bg1"/>
                </a:solidFill>
              </a:rPr>
              <a:t>T</a:t>
            </a:r>
            <a:r>
              <a:rPr lang="en-US" sz="2400" dirty="0">
                <a:solidFill>
                  <a:schemeClr val="bg1"/>
                </a:solidFill>
              </a:rPr>
              <a:t>hen Simeon blessed them and said to his mother Mary, “This child is destined for the falling and the rising in Israel, and to be a sign that will be opposed so that the inner thoughts of many will be revealed – and a sword will pierce your own soul too.”</a:t>
            </a:r>
          </a:p>
        </p:txBody>
      </p:sp>
    </p:spTree>
    <p:extLst>
      <p:ext uri="{BB962C8B-B14F-4D97-AF65-F5344CB8AC3E}">
        <p14:creationId xmlns:p14="http://schemas.microsoft.com/office/powerpoint/2010/main" val="396511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443B-CE8A-9241-B035-93D50FAC26FB}"/>
              </a:ext>
            </a:extLst>
          </p:cNvPr>
          <p:cNvSpPr>
            <a:spLocks noGrp="1"/>
          </p:cNvSpPr>
          <p:nvPr>
            <p:ph type="title"/>
          </p:nvPr>
        </p:nvSpPr>
        <p:spPr>
          <a:xfrm>
            <a:off x="457200" y="332656"/>
            <a:ext cx="3466728" cy="1162050"/>
          </a:xfrm>
        </p:spPr>
        <p:txBody>
          <a:bodyPr>
            <a:normAutofit fontScale="90000"/>
          </a:bodyPr>
          <a:lstStyle/>
          <a:p>
            <a:pPr algn="ctr"/>
            <a:r>
              <a:rPr lang="en-US" sz="2700" dirty="0">
                <a:solidFill>
                  <a:schemeClr val="bg1"/>
                </a:solidFill>
                <a:latin typeface="Papyrus" panose="020B0602040200020303" pitchFamily="34" charset="77"/>
              </a:rPr>
              <a:t>His Mother kept all these things in her heart</a:t>
            </a:r>
            <a:br>
              <a:rPr lang="en-US" dirty="0">
                <a:solidFill>
                  <a:schemeClr val="bg1"/>
                </a:solidFill>
                <a:latin typeface="Papyrus" panose="020B0602040200020303" pitchFamily="34" charset="77"/>
              </a:rPr>
            </a:br>
            <a:endParaRPr lang="en-US"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6FC8F496-1495-FD40-AF3A-03AD13B7A36E}"/>
              </a:ext>
            </a:extLst>
          </p:cNvPr>
          <p:cNvPicPr>
            <a:picLocks noGrp="1" noChangeAspect="1"/>
          </p:cNvPicPr>
          <p:nvPr>
            <p:ph idx="1"/>
          </p:nvPr>
        </p:nvPicPr>
        <p:blipFill>
          <a:blip r:embed="rId2"/>
          <a:stretch>
            <a:fillRect/>
          </a:stretch>
        </p:blipFill>
        <p:spPr>
          <a:xfrm>
            <a:off x="4505316" y="273050"/>
            <a:ext cx="4191427" cy="5868000"/>
          </a:xfrm>
          <a:prstGeom prst="rect">
            <a:avLst/>
          </a:prstGeom>
        </p:spPr>
      </p:pic>
      <p:sp>
        <p:nvSpPr>
          <p:cNvPr id="4" name="Text Placeholder 3">
            <a:extLst>
              <a:ext uri="{FF2B5EF4-FFF2-40B4-BE49-F238E27FC236}">
                <a16:creationId xmlns:a16="http://schemas.microsoft.com/office/drawing/2014/main" id="{725384E8-22A6-174D-81BB-F2F0902EC04D}"/>
              </a:ext>
            </a:extLst>
          </p:cNvPr>
          <p:cNvSpPr>
            <a:spLocks noGrp="1"/>
          </p:cNvSpPr>
          <p:nvPr>
            <p:ph type="body" sz="half" idx="2"/>
          </p:nvPr>
        </p:nvSpPr>
        <p:spPr>
          <a:xfrm>
            <a:off x="457200" y="1268760"/>
            <a:ext cx="3466728" cy="5028158"/>
          </a:xfrm>
        </p:spPr>
        <p:txBody>
          <a:bodyPr>
            <a:normAutofit lnSpcReduction="10000"/>
          </a:bodyPr>
          <a:lstStyle/>
          <a:p>
            <a:r>
              <a:rPr lang="en-US" sz="1500" dirty="0">
                <a:solidFill>
                  <a:schemeClr val="bg1"/>
                </a:solidFill>
              </a:rPr>
              <a:t>Here we see 2 figures , bound together by the wood of the cross. Jesus  identifiable from his red regal shift, and Mary by her green cloak of  mourning . </a:t>
            </a:r>
          </a:p>
          <a:p>
            <a:endParaRPr lang="en-US" sz="1500" dirty="0">
              <a:solidFill>
                <a:schemeClr val="bg1"/>
              </a:solidFill>
            </a:endParaRPr>
          </a:p>
          <a:p>
            <a:r>
              <a:rPr lang="en-US" sz="1500" dirty="0">
                <a:solidFill>
                  <a:schemeClr val="bg1"/>
                </a:solidFill>
              </a:rPr>
              <a:t>It’s hard to stand by and see a loved one struggle with life. We want to spare them from the burden of carrying their own cross. </a:t>
            </a:r>
          </a:p>
          <a:p>
            <a:endParaRPr lang="en-US" sz="1500" dirty="0">
              <a:solidFill>
                <a:schemeClr val="bg1"/>
              </a:solidFill>
            </a:endParaRPr>
          </a:p>
          <a:p>
            <a:r>
              <a:rPr lang="en-US" sz="1500" i="1" dirty="0">
                <a:solidFill>
                  <a:schemeClr val="bg1"/>
                </a:solidFill>
              </a:rPr>
              <a:t>What is the emotion on their faces?</a:t>
            </a:r>
          </a:p>
          <a:p>
            <a:r>
              <a:rPr lang="en-US" sz="1500" i="1" dirty="0">
                <a:solidFill>
                  <a:schemeClr val="bg1"/>
                </a:solidFill>
              </a:rPr>
              <a:t>What are the words they utter to each other?</a:t>
            </a:r>
          </a:p>
          <a:p>
            <a:endParaRPr lang="en-US" sz="1500" dirty="0">
              <a:solidFill>
                <a:schemeClr val="bg1"/>
              </a:solidFill>
            </a:endParaRPr>
          </a:p>
          <a:p>
            <a:r>
              <a:rPr lang="en-US" sz="1500" i="1" dirty="0">
                <a:solidFill>
                  <a:schemeClr val="bg1"/>
                </a:solidFill>
              </a:rPr>
              <a:t>Take a moment to meditate on their hands…….when have you experienced touch like this? </a:t>
            </a:r>
          </a:p>
          <a:p>
            <a:endParaRPr lang="en-US" sz="1500" i="1" dirty="0">
              <a:solidFill>
                <a:schemeClr val="bg1"/>
              </a:solidFill>
            </a:endParaRPr>
          </a:p>
          <a:p>
            <a:r>
              <a:rPr lang="en-US" sz="1500" i="1" dirty="0">
                <a:solidFill>
                  <a:schemeClr val="bg1"/>
                </a:solidFill>
              </a:rPr>
              <a:t>Perhaps to love, is to set people free to follow the demands of God, whatever the cost. What do you think?  </a:t>
            </a:r>
          </a:p>
          <a:p>
            <a:endParaRPr lang="en-US" dirty="0"/>
          </a:p>
          <a:p>
            <a:endParaRPr lang="en-US" dirty="0"/>
          </a:p>
          <a:p>
            <a:endParaRPr lang="en-US" dirty="0"/>
          </a:p>
        </p:txBody>
      </p:sp>
    </p:spTree>
    <p:extLst>
      <p:ext uri="{BB962C8B-B14F-4D97-AF65-F5344CB8AC3E}">
        <p14:creationId xmlns:p14="http://schemas.microsoft.com/office/powerpoint/2010/main" val="54355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596F-218C-F74C-A38E-A595961F79BE}"/>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Unison</a:t>
            </a:r>
            <a:br>
              <a:rPr lang="en-US" dirty="0"/>
            </a:br>
            <a:r>
              <a:rPr lang="en-US" sz="2700" dirty="0">
                <a:solidFill>
                  <a:schemeClr val="bg1"/>
                </a:solidFill>
              </a:rPr>
              <a:t>Luke 23</a:t>
            </a:r>
          </a:p>
        </p:txBody>
      </p:sp>
      <p:sp>
        <p:nvSpPr>
          <p:cNvPr id="3" name="Content Placeholder 2">
            <a:extLst>
              <a:ext uri="{FF2B5EF4-FFF2-40B4-BE49-F238E27FC236}">
                <a16:creationId xmlns:a16="http://schemas.microsoft.com/office/drawing/2014/main" id="{B6A47A6C-F123-8D46-95F3-E4B4FB6B7F00}"/>
              </a:ext>
            </a:extLst>
          </p:cNvPr>
          <p:cNvSpPr>
            <a:spLocks noGrp="1"/>
          </p:cNvSpPr>
          <p:nvPr>
            <p:ph idx="1"/>
          </p:nvPr>
        </p:nvSpPr>
        <p:spPr/>
        <p:txBody>
          <a:bodyPr>
            <a:normAutofit/>
          </a:bodyPr>
          <a:lstStyle/>
          <a:p>
            <a:r>
              <a:rPr lang="en-US" sz="2400" dirty="0">
                <a:solidFill>
                  <a:schemeClr val="bg1"/>
                </a:solidFill>
              </a:rPr>
              <a:t>As they led him away, they seized a man, Simon of Cyrene, who was coming from the country, and they laid the cross on him, and made him carry it behind Jesus.</a:t>
            </a:r>
          </a:p>
        </p:txBody>
      </p:sp>
    </p:spTree>
    <p:extLst>
      <p:ext uri="{BB962C8B-B14F-4D97-AF65-F5344CB8AC3E}">
        <p14:creationId xmlns:p14="http://schemas.microsoft.com/office/powerpoint/2010/main" val="115518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44E1-4847-DD4A-BEC3-8756B0248CCF}"/>
              </a:ext>
            </a:extLst>
          </p:cNvPr>
          <p:cNvSpPr>
            <a:spLocks noGrp="1"/>
          </p:cNvSpPr>
          <p:nvPr>
            <p:ph type="title"/>
          </p:nvPr>
        </p:nvSpPr>
        <p:spPr>
          <a:xfrm>
            <a:off x="457200" y="394742"/>
            <a:ext cx="3178696" cy="1162050"/>
          </a:xfrm>
        </p:spPr>
        <p:txBody>
          <a:bodyPr>
            <a:noAutofit/>
          </a:bodyPr>
          <a:lstStyle/>
          <a:p>
            <a:pPr algn="ctr"/>
            <a:r>
              <a:rPr lang="en-US" sz="2400" dirty="0">
                <a:solidFill>
                  <a:schemeClr val="bg1"/>
                </a:solidFill>
                <a:latin typeface="Papyrus" panose="020B0602040200020303" pitchFamily="34" charset="77"/>
              </a:rPr>
              <a:t>Body upholding body</a:t>
            </a:r>
            <a:br>
              <a:rPr lang="en-US" sz="2400" dirty="0">
                <a:solidFill>
                  <a:schemeClr val="bg1"/>
                </a:solidFill>
                <a:latin typeface="Papyrus" panose="020B0602040200020303" pitchFamily="34" charset="77"/>
              </a:rPr>
            </a:br>
            <a:r>
              <a:rPr lang="en-US" sz="2400" dirty="0">
                <a:solidFill>
                  <a:schemeClr val="bg1"/>
                </a:solidFill>
                <a:latin typeface="Papyrus" panose="020B0602040200020303" pitchFamily="34" charset="77"/>
              </a:rPr>
              <a:t>Shoulder by shoulder</a:t>
            </a:r>
            <a:br>
              <a:rPr lang="en-US" sz="2400" dirty="0">
                <a:solidFill>
                  <a:schemeClr val="bg1"/>
                </a:solidFill>
                <a:latin typeface="Papyrus" panose="020B0602040200020303" pitchFamily="34" charset="77"/>
              </a:rPr>
            </a:br>
            <a:r>
              <a:rPr lang="en-US" sz="2400" dirty="0">
                <a:solidFill>
                  <a:schemeClr val="bg1"/>
                </a:solidFill>
                <a:latin typeface="Papyrus" panose="020B0602040200020303" pitchFamily="34" charset="77"/>
              </a:rPr>
              <a:t>Cheek by cheek</a:t>
            </a:r>
          </a:p>
        </p:txBody>
      </p:sp>
      <p:pic>
        <p:nvPicPr>
          <p:cNvPr id="5" name="Content Placeholder 4">
            <a:extLst>
              <a:ext uri="{FF2B5EF4-FFF2-40B4-BE49-F238E27FC236}">
                <a16:creationId xmlns:a16="http://schemas.microsoft.com/office/drawing/2014/main" id="{715C8766-59CC-FE4C-A790-3B8EE20744AF}"/>
              </a:ext>
            </a:extLst>
          </p:cNvPr>
          <p:cNvPicPr>
            <a:picLocks noGrp="1" noChangeAspect="1"/>
          </p:cNvPicPr>
          <p:nvPr>
            <p:ph idx="1"/>
          </p:nvPr>
        </p:nvPicPr>
        <p:blipFill>
          <a:blip r:embed="rId2"/>
          <a:stretch>
            <a:fillRect/>
          </a:stretch>
        </p:blipFill>
        <p:spPr>
          <a:xfrm>
            <a:off x="4488797" y="258163"/>
            <a:ext cx="4191428" cy="5868000"/>
          </a:xfrm>
          <a:prstGeom prst="rect">
            <a:avLst/>
          </a:prstGeom>
        </p:spPr>
      </p:pic>
      <p:sp>
        <p:nvSpPr>
          <p:cNvPr id="4" name="Text Placeholder 3">
            <a:extLst>
              <a:ext uri="{FF2B5EF4-FFF2-40B4-BE49-F238E27FC236}">
                <a16:creationId xmlns:a16="http://schemas.microsoft.com/office/drawing/2014/main" id="{BF677D38-BBB3-BB49-AA7D-49239ECABC5E}"/>
              </a:ext>
            </a:extLst>
          </p:cNvPr>
          <p:cNvSpPr>
            <a:spLocks noGrp="1"/>
          </p:cNvSpPr>
          <p:nvPr>
            <p:ph type="body" sz="half" idx="2"/>
          </p:nvPr>
        </p:nvSpPr>
        <p:spPr>
          <a:xfrm>
            <a:off x="457200" y="1435100"/>
            <a:ext cx="3322712" cy="4802212"/>
          </a:xfrm>
        </p:spPr>
        <p:txBody>
          <a:bodyPr>
            <a:normAutofit fontScale="92500" lnSpcReduction="10000"/>
          </a:bodyPr>
          <a:lstStyle/>
          <a:p>
            <a:endParaRPr lang="en-US" dirty="0">
              <a:solidFill>
                <a:schemeClr val="bg1"/>
              </a:solidFill>
            </a:endParaRPr>
          </a:p>
          <a:p>
            <a:r>
              <a:rPr lang="en-US" sz="1500" dirty="0">
                <a:solidFill>
                  <a:schemeClr val="bg1"/>
                </a:solidFill>
              </a:rPr>
              <a:t>Here we see, Jesus and Simon laboring together as one. Is it love, friendship, solidarity or simply chance? Whatever brought them close is irrelevant, under the same weight, they are as one. </a:t>
            </a:r>
          </a:p>
          <a:p>
            <a:endParaRPr lang="en-US" sz="1500" dirty="0">
              <a:solidFill>
                <a:schemeClr val="bg1"/>
              </a:solidFill>
            </a:endParaRPr>
          </a:p>
          <a:p>
            <a:r>
              <a:rPr lang="en-US" sz="1500" dirty="0">
                <a:solidFill>
                  <a:schemeClr val="bg1"/>
                </a:solidFill>
              </a:rPr>
              <a:t>Simon of Cyrene is inspiration for us, as by accepting to help a stranger, he became as one with Jesus, the Son of God. </a:t>
            </a:r>
          </a:p>
          <a:p>
            <a:endParaRPr lang="en-US" sz="1500" dirty="0">
              <a:solidFill>
                <a:schemeClr val="bg1"/>
              </a:solidFill>
            </a:endParaRPr>
          </a:p>
          <a:p>
            <a:r>
              <a:rPr lang="en-US" sz="1500" i="1" dirty="0">
                <a:solidFill>
                  <a:schemeClr val="bg1"/>
                </a:solidFill>
              </a:rPr>
              <a:t>Who in the current health crisis, is staggering on the road?</a:t>
            </a:r>
          </a:p>
          <a:p>
            <a:r>
              <a:rPr lang="en-US" sz="1500" i="1" dirty="0">
                <a:solidFill>
                  <a:schemeClr val="bg1"/>
                </a:solidFill>
              </a:rPr>
              <a:t> </a:t>
            </a:r>
          </a:p>
          <a:p>
            <a:r>
              <a:rPr lang="en-US" sz="1500" i="1" dirty="0">
                <a:solidFill>
                  <a:schemeClr val="bg1"/>
                </a:solidFill>
              </a:rPr>
              <a:t>Where in recent weeks have you found strong shoulders? </a:t>
            </a:r>
          </a:p>
          <a:p>
            <a:endParaRPr lang="en-US" sz="1500" i="1" dirty="0">
              <a:solidFill>
                <a:schemeClr val="bg1"/>
              </a:solidFill>
            </a:endParaRPr>
          </a:p>
          <a:p>
            <a:r>
              <a:rPr lang="en-US" sz="1500" i="1" dirty="0">
                <a:solidFill>
                  <a:schemeClr val="bg1"/>
                </a:solidFill>
              </a:rPr>
              <a:t>Where are you required to stand in solidarity? </a:t>
            </a:r>
          </a:p>
          <a:p>
            <a:endParaRPr lang="en-US" sz="1500" i="1" dirty="0">
              <a:solidFill>
                <a:schemeClr val="bg1"/>
              </a:solidFill>
            </a:endParaRPr>
          </a:p>
          <a:p>
            <a:r>
              <a:rPr lang="en-US" sz="1500" i="1" dirty="0">
                <a:solidFill>
                  <a:schemeClr val="bg1"/>
                </a:solidFill>
              </a:rPr>
              <a:t>Pray as God leads you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7330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C082-46C3-5046-94F9-847A07DC487F}"/>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True Icon</a:t>
            </a:r>
            <a:br>
              <a:rPr lang="en-US" dirty="0">
                <a:solidFill>
                  <a:schemeClr val="bg1"/>
                </a:solidFill>
              </a:rPr>
            </a:br>
            <a:r>
              <a:rPr lang="en-US" sz="2700" dirty="0">
                <a:solidFill>
                  <a:schemeClr val="bg1"/>
                </a:solidFill>
              </a:rPr>
              <a:t>Matthew 25</a:t>
            </a:r>
          </a:p>
        </p:txBody>
      </p:sp>
      <p:sp>
        <p:nvSpPr>
          <p:cNvPr id="3" name="Content Placeholder 2">
            <a:extLst>
              <a:ext uri="{FF2B5EF4-FFF2-40B4-BE49-F238E27FC236}">
                <a16:creationId xmlns:a16="http://schemas.microsoft.com/office/drawing/2014/main" id="{0F4DAE0C-530D-E24D-A682-35FA5620B951}"/>
              </a:ext>
            </a:extLst>
          </p:cNvPr>
          <p:cNvSpPr>
            <a:spLocks noGrp="1"/>
          </p:cNvSpPr>
          <p:nvPr>
            <p:ph idx="1"/>
          </p:nvPr>
        </p:nvSpPr>
        <p:spPr/>
        <p:txBody>
          <a:bodyPr>
            <a:normAutofit/>
          </a:bodyPr>
          <a:lstStyle/>
          <a:p>
            <a:pPr marL="0" indent="0">
              <a:buNone/>
            </a:pPr>
            <a:r>
              <a:rPr lang="en-US" sz="2400" dirty="0">
                <a:solidFill>
                  <a:schemeClr val="bg1"/>
                </a:solidFill>
              </a:rPr>
              <a:t>And when was it that we saw you a stranger and welcomed you, or naked and gave you clothing? And when was it that we saw you sick or in prison and visited you? And the king will answer them, “Truly I tell you, just as you did it to one of the least of these who are members of my family, you did it to me.”</a:t>
            </a:r>
          </a:p>
        </p:txBody>
      </p:sp>
    </p:spTree>
    <p:extLst>
      <p:ext uri="{BB962C8B-B14F-4D97-AF65-F5344CB8AC3E}">
        <p14:creationId xmlns:p14="http://schemas.microsoft.com/office/powerpoint/2010/main" val="112999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24C9-EF45-B24C-ADE2-C7C50E308C5C}"/>
              </a:ext>
            </a:extLst>
          </p:cNvPr>
          <p:cNvSpPr>
            <a:spLocks noGrp="1"/>
          </p:cNvSpPr>
          <p:nvPr>
            <p:ph type="title"/>
          </p:nvPr>
        </p:nvSpPr>
        <p:spPr/>
        <p:txBody>
          <a:bodyPr/>
          <a:lstStyle/>
          <a:p>
            <a:pPr algn="ctr"/>
            <a:r>
              <a:rPr lang="en-US" dirty="0">
                <a:solidFill>
                  <a:schemeClr val="bg1"/>
                </a:solidFill>
                <a:latin typeface="Papyrus" panose="020B0602040200020303" pitchFamily="34" charset="77"/>
              </a:rPr>
              <a:t>Veronica: A gesture of Love </a:t>
            </a:r>
            <a:br>
              <a:rPr lang="en-US" dirty="0">
                <a:solidFill>
                  <a:schemeClr val="bg1"/>
                </a:solidFill>
                <a:latin typeface="Papyrus" panose="020B0602040200020303" pitchFamily="34" charset="77"/>
              </a:rPr>
            </a:br>
            <a:endParaRPr lang="en-US"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00DE6C25-1B6E-7941-866F-4A179ECE2D02}"/>
              </a:ext>
            </a:extLst>
          </p:cNvPr>
          <p:cNvPicPr>
            <a:picLocks noGrp="1" noChangeAspect="1"/>
          </p:cNvPicPr>
          <p:nvPr>
            <p:ph idx="1"/>
          </p:nvPr>
        </p:nvPicPr>
        <p:blipFill>
          <a:blip r:embed="rId2"/>
          <a:stretch>
            <a:fillRect/>
          </a:stretch>
        </p:blipFill>
        <p:spPr>
          <a:xfrm>
            <a:off x="4355976" y="365712"/>
            <a:ext cx="4193997" cy="5871600"/>
          </a:xfrm>
          <a:prstGeom prst="rect">
            <a:avLst/>
          </a:prstGeom>
        </p:spPr>
      </p:pic>
      <p:sp>
        <p:nvSpPr>
          <p:cNvPr id="4" name="Text Placeholder 3">
            <a:extLst>
              <a:ext uri="{FF2B5EF4-FFF2-40B4-BE49-F238E27FC236}">
                <a16:creationId xmlns:a16="http://schemas.microsoft.com/office/drawing/2014/main" id="{68AEBE26-4391-3841-BDE7-B0E33A46714B}"/>
              </a:ext>
            </a:extLst>
          </p:cNvPr>
          <p:cNvSpPr>
            <a:spLocks noGrp="1"/>
          </p:cNvSpPr>
          <p:nvPr>
            <p:ph type="body" sz="half" idx="2"/>
          </p:nvPr>
        </p:nvSpPr>
        <p:spPr>
          <a:xfrm>
            <a:off x="457200" y="1340768"/>
            <a:ext cx="3394720" cy="4946228"/>
          </a:xfrm>
        </p:spPr>
        <p:txBody>
          <a:bodyPr>
            <a:normAutofit/>
          </a:bodyPr>
          <a:lstStyle/>
          <a:p>
            <a:r>
              <a:rPr lang="en-US" sz="1500" dirty="0">
                <a:solidFill>
                  <a:schemeClr val="bg1"/>
                </a:solidFill>
              </a:rPr>
              <a:t>In the tradition of the Stations of the Cross, the 6</a:t>
            </a:r>
            <a:r>
              <a:rPr lang="en-US" sz="1500" baseline="30000" dirty="0">
                <a:solidFill>
                  <a:schemeClr val="bg1"/>
                </a:solidFill>
              </a:rPr>
              <a:t>th</a:t>
            </a:r>
            <a:r>
              <a:rPr lang="en-US" sz="1500" dirty="0">
                <a:solidFill>
                  <a:schemeClr val="bg1"/>
                </a:solidFill>
              </a:rPr>
              <a:t> station marks St Veronica, who reached out to wipe the face of Jesus as he past. It is understood as a gesture of love. Here, the spotless linen soaked with blood, reveals the features of a wounded man. It shows a</a:t>
            </a:r>
          </a:p>
          <a:p>
            <a:r>
              <a:rPr lang="en-US" sz="1500" dirty="0">
                <a:solidFill>
                  <a:schemeClr val="bg1"/>
                </a:solidFill>
              </a:rPr>
              <a:t>suffering figure and an enduring face. </a:t>
            </a:r>
          </a:p>
          <a:p>
            <a:endParaRPr lang="en-US" sz="1500" dirty="0">
              <a:solidFill>
                <a:schemeClr val="bg1"/>
              </a:solidFill>
            </a:endParaRPr>
          </a:p>
          <a:p>
            <a:r>
              <a:rPr lang="en-US" sz="1500" i="1" dirty="0">
                <a:solidFill>
                  <a:schemeClr val="bg1"/>
                </a:solidFill>
              </a:rPr>
              <a:t>Where do you see the face of Christ today?</a:t>
            </a:r>
          </a:p>
          <a:p>
            <a:endParaRPr lang="en-US" sz="1500" i="1" dirty="0">
              <a:solidFill>
                <a:schemeClr val="bg1"/>
              </a:solidFill>
            </a:endParaRPr>
          </a:p>
          <a:p>
            <a:r>
              <a:rPr lang="en-US" sz="1500" i="1" dirty="0">
                <a:solidFill>
                  <a:schemeClr val="bg1"/>
                </a:solidFill>
              </a:rPr>
              <a:t>What does the empty cracked bowl speak of?</a:t>
            </a:r>
          </a:p>
          <a:p>
            <a:endParaRPr lang="en-US" sz="1500" i="1" dirty="0">
              <a:solidFill>
                <a:schemeClr val="bg1"/>
              </a:solidFill>
            </a:endParaRPr>
          </a:p>
          <a:p>
            <a:r>
              <a:rPr lang="en-US" sz="1500" i="1" dirty="0">
                <a:solidFill>
                  <a:schemeClr val="bg1"/>
                </a:solidFill>
              </a:rPr>
              <a:t>Whose hands are holding it? </a:t>
            </a:r>
          </a:p>
          <a:p>
            <a:endParaRPr lang="en-US" sz="1500" i="1" dirty="0">
              <a:solidFill>
                <a:schemeClr val="bg1"/>
              </a:solidFill>
            </a:endParaRPr>
          </a:p>
          <a:p>
            <a:r>
              <a:rPr lang="en-US" sz="1500" i="1" dirty="0">
                <a:solidFill>
                  <a:schemeClr val="bg1"/>
                </a:solidFill>
              </a:rPr>
              <a:t>Read Romans 5: 6-8; John 3: 16</a:t>
            </a:r>
          </a:p>
          <a:p>
            <a:endParaRPr lang="en-US" dirty="0">
              <a:solidFill>
                <a:schemeClr val="bg1"/>
              </a:solidFill>
            </a:endParaRPr>
          </a:p>
        </p:txBody>
      </p:sp>
    </p:spTree>
    <p:extLst>
      <p:ext uri="{BB962C8B-B14F-4D97-AF65-F5344CB8AC3E}">
        <p14:creationId xmlns:p14="http://schemas.microsoft.com/office/powerpoint/2010/main" val="411653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3C8C-0421-9B44-A8D2-A53E78111048}"/>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With us</a:t>
            </a:r>
            <a:br>
              <a:rPr lang="en-US" dirty="0"/>
            </a:br>
            <a:r>
              <a:rPr lang="en-US" sz="2700" dirty="0">
                <a:solidFill>
                  <a:schemeClr val="bg1"/>
                </a:solidFill>
              </a:rPr>
              <a:t>Luke 14 | Matthew 11</a:t>
            </a:r>
          </a:p>
        </p:txBody>
      </p:sp>
      <p:sp>
        <p:nvSpPr>
          <p:cNvPr id="3" name="Content Placeholder 2">
            <a:extLst>
              <a:ext uri="{FF2B5EF4-FFF2-40B4-BE49-F238E27FC236}">
                <a16:creationId xmlns:a16="http://schemas.microsoft.com/office/drawing/2014/main" id="{E2A8DB6B-8EE9-9646-81F8-71C3304A9396}"/>
              </a:ext>
            </a:extLst>
          </p:cNvPr>
          <p:cNvSpPr>
            <a:spLocks noGrp="1"/>
          </p:cNvSpPr>
          <p:nvPr>
            <p:ph idx="1"/>
          </p:nvPr>
        </p:nvSpPr>
        <p:spPr>
          <a:xfrm>
            <a:off x="457200" y="1600200"/>
            <a:ext cx="8229600" cy="4525963"/>
          </a:xfrm>
        </p:spPr>
        <p:txBody>
          <a:bodyPr>
            <a:normAutofit/>
          </a:bodyPr>
          <a:lstStyle/>
          <a:p>
            <a:pPr marL="0" indent="0">
              <a:buNone/>
            </a:pPr>
            <a:r>
              <a:rPr lang="en-US" sz="2400" dirty="0">
                <a:solidFill>
                  <a:schemeClr val="bg1"/>
                </a:solidFill>
              </a:rPr>
              <a:t>“</a:t>
            </a:r>
            <a:r>
              <a:rPr lang="en-US" sz="2400" b="1" dirty="0">
                <a:solidFill>
                  <a:schemeClr val="bg1"/>
                </a:solidFill>
              </a:rPr>
              <a:t>A</a:t>
            </a:r>
            <a:r>
              <a:rPr lang="en-US" sz="2400" dirty="0">
                <a:solidFill>
                  <a:schemeClr val="bg1"/>
                </a:solidFill>
              </a:rPr>
              <a:t>nyone who does not carry his cross and come after me, cannot be my disciple.”</a:t>
            </a:r>
          </a:p>
          <a:p>
            <a:pPr marL="0" indent="0">
              <a:buNone/>
            </a:pPr>
            <a:endParaRPr lang="en-US" sz="2400" dirty="0">
              <a:solidFill>
                <a:schemeClr val="bg1"/>
              </a:solidFill>
            </a:endParaRPr>
          </a:p>
          <a:p>
            <a:pPr marL="0" indent="0">
              <a:buNone/>
            </a:pPr>
            <a:r>
              <a:rPr lang="en-US" sz="2400" dirty="0">
                <a:solidFill>
                  <a:schemeClr val="bg1"/>
                </a:solidFill>
              </a:rPr>
              <a:t>“Come to me all of you who are weary and carrying heavy burdens, and I will give you rest. Take my yoke upon you, and learn from me: for I am gentle and humble in heart, and you will find rest for your souls.” </a:t>
            </a:r>
          </a:p>
        </p:txBody>
      </p:sp>
    </p:spTree>
    <p:extLst>
      <p:ext uri="{BB962C8B-B14F-4D97-AF65-F5344CB8AC3E}">
        <p14:creationId xmlns:p14="http://schemas.microsoft.com/office/powerpoint/2010/main" val="48008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65BB-0F86-6545-9133-E82B1B62B95E}"/>
              </a:ext>
            </a:extLst>
          </p:cNvPr>
          <p:cNvSpPr>
            <a:spLocks noGrp="1"/>
          </p:cNvSpPr>
          <p:nvPr>
            <p:ph type="title"/>
          </p:nvPr>
        </p:nvSpPr>
        <p:spPr/>
        <p:txBody>
          <a:bodyPr/>
          <a:lstStyle/>
          <a:p>
            <a:pPr algn="ctr"/>
            <a:r>
              <a:rPr lang="en-US" dirty="0">
                <a:solidFill>
                  <a:schemeClr val="bg1"/>
                </a:solidFill>
                <a:latin typeface="Papyrus" panose="020B0602040200020303" pitchFamily="34" charset="77"/>
              </a:rPr>
              <a:t>Jesus falls for a second time</a:t>
            </a:r>
          </a:p>
        </p:txBody>
      </p:sp>
      <p:pic>
        <p:nvPicPr>
          <p:cNvPr id="5" name="Content Placeholder 4">
            <a:extLst>
              <a:ext uri="{FF2B5EF4-FFF2-40B4-BE49-F238E27FC236}">
                <a16:creationId xmlns:a16="http://schemas.microsoft.com/office/drawing/2014/main" id="{82186FF2-EF6B-7C4A-9E75-8D9413288FBE}"/>
              </a:ext>
            </a:extLst>
          </p:cNvPr>
          <p:cNvPicPr>
            <a:picLocks noGrp="1" noChangeAspect="1"/>
          </p:cNvPicPr>
          <p:nvPr>
            <p:ph idx="1"/>
          </p:nvPr>
        </p:nvPicPr>
        <p:blipFill>
          <a:blip r:embed="rId2"/>
          <a:stretch>
            <a:fillRect/>
          </a:stretch>
        </p:blipFill>
        <p:spPr>
          <a:xfrm>
            <a:off x="4067944" y="273050"/>
            <a:ext cx="4193999" cy="5871600"/>
          </a:xfrm>
          <a:prstGeom prst="rect">
            <a:avLst/>
          </a:prstGeom>
        </p:spPr>
      </p:pic>
      <p:sp>
        <p:nvSpPr>
          <p:cNvPr id="4" name="Text Placeholder 3">
            <a:extLst>
              <a:ext uri="{FF2B5EF4-FFF2-40B4-BE49-F238E27FC236}">
                <a16:creationId xmlns:a16="http://schemas.microsoft.com/office/drawing/2014/main" id="{F6DBABFE-9545-A048-8BE1-BAF9F76DEF97}"/>
              </a:ext>
            </a:extLst>
          </p:cNvPr>
          <p:cNvSpPr>
            <a:spLocks noGrp="1"/>
          </p:cNvSpPr>
          <p:nvPr>
            <p:ph type="body" sz="half" idx="2"/>
          </p:nvPr>
        </p:nvSpPr>
        <p:spPr/>
        <p:txBody>
          <a:bodyPr>
            <a:normAutofit lnSpcReduction="10000"/>
          </a:bodyPr>
          <a:lstStyle/>
          <a:p>
            <a:r>
              <a:rPr lang="en-US" dirty="0">
                <a:solidFill>
                  <a:schemeClr val="bg1"/>
                </a:solidFill>
              </a:rPr>
              <a:t>In this picture, we see someone surging forward and fixing their eyes on Jesus, the one who leads the way. With arms clinging to the rough wood, that bend him down, Jesus seems to have purpose and he draws them on.</a:t>
            </a:r>
          </a:p>
          <a:p>
            <a:endParaRPr lang="en-US" dirty="0">
              <a:solidFill>
                <a:schemeClr val="bg1"/>
              </a:solidFill>
            </a:endParaRPr>
          </a:p>
          <a:p>
            <a:r>
              <a:rPr lang="en-US" dirty="0">
                <a:solidFill>
                  <a:schemeClr val="bg1"/>
                </a:solidFill>
              </a:rPr>
              <a:t>It may be difficult for us today to see any value in the cross. Suffering is a great mystery to us and we may have feelings of helplessness and find ourselves only able to ask, ‘why?.’ And yet the choice remains with us as to how we respond.</a:t>
            </a:r>
          </a:p>
          <a:p>
            <a:endParaRPr lang="en-US" dirty="0">
              <a:solidFill>
                <a:schemeClr val="bg1"/>
              </a:solidFill>
            </a:endParaRPr>
          </a:p>
          <a:p>
            <a:r>
              <a:rPr lang="en-US" i="1" dirty="0">
                <a:solidFill>
                  <a:schemeClr val="bg1"/>
                </a:solidFill>
              </a:rPr>
              <a:t>Do you allow yourself to be crushed beneath the weight of your daily cross?</a:t>
            </a:r>
          </a:p>
          <a:p>
            <a:endParaRPr lang="en-US" i="1" dirty="0">
              <a:solidFill>
                <a:schemeClr val="bg1"/>
              </a:solidFill>
            </a:endParaRPr>
          </a:p>
          <a:p>
            <a:r>
              <a:rPr lang="en-US" i="1" dirty="0">
                <a:solidFill>
                  <a:schemeClr val="bg1"/>
                </a:solidFill>
              </a:rPr>
              <a:t>How do you engage to pick yourself up, and follow the way of Jesus? </a:t>
            </a:r>
          </a:p>
        </p:txBody>
      </p:sp>
    </p:spTree>
    <p:extLst>
      <p:ext uri="{BB962C8B-B14F-4D97-AF65-F5344CB8AC3E}">
        <p14:creationId xmlns:p14="http://schemas.microsoft.com/office/powerpoint/2010/main" val="273689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BDB8-161F-6C44-8CBE-A88D64CEDE65}"/>
              </a:ext>
            </a:extLst>
          </p:cNvPr>
          <p:cNvSpPr>
            <a:spLocks noGrp="1"/>
          </p:cNvSpPr>
          <p:nvPr>
            <p:ph type="title"/>
          </p:nvPr>
        </p:nvSpPr>
        <p:spPr/>
        <p:txBody>
          <a:bodyPr/>
          <a:lstStyle/>
          <a:p>
            <a:r>
              <a:rPr lang="en-US" b="1" dirty="0">
                <a:solidFill>
                  <a:schemeClr val="bg1"/>
                </a:solidFill>
                <a:latin typeface="Papyrus" panose="020B0602040200020303" pitchFamily="34" charset="77"/>
              </a:rPr>
              <a:t>Introduction</a:t>
            </a:r>
          </a:p>
        </p:txBody>
      </p:sp>
      <p:sp>
        <p:nvSpPr>
          <p:cNvPr id="3" name="Content Placeholder 2">
            <a:extLst>
              <a:ext uri="{FF2B5EF4-FFF2-40B4-BE49-F238E27FC236}">
                <a16:creationId xmlns:a16="http://schemas.microsoft.com/office/drawing/2014/main" id="{91FBD43A-36D8-8D4E-84B3-706C4F209AF6}"/>
              </a:ext>
            </a:extLst>
          </p:cNvPr>
          <p:cNvSpPr>
            <a:spLocks noGrp="1"/>
          </p:cNvSpPr>
          <p:nvPr>
            <p:ph idx="1"/>
          </p:nvPr>
        </p:nvSpPr>
        <p:spPr/>
        <p:txBody>
          <a:bodyPr>
            <a:normAutofit/>
          </a:bodyPr>
          <a:lstStyle/>
          <a:p>
            <a:pPr marL="0" indent="0">
              <a:buNone/>
            </a:pPr>
            <a:r>
              <a:rPr lang="en-US" sz="2400" dirty="0">
                <a:solidFill>
                  <a:schemeClr val="bg1"/>
                </a:solidFill>
              </a:rPr>
              <a:t>When Sam and I were first married, living as student social workers, in a two up, two down house in Coventry we had on the wall a 4 ft painting of Jesus washing the feet of Peter, and though its primary purpose was to cover up the peeling paper beneath, I enjoyed meditating on the image. Jesus’s back was to the viewer and his face only visible in the reflection from the bowl of water. Little did I know then, that this painting belonged to a series concerning the events of Holy Week and was painted by a Lutheran minister, </a:t>
            </a:r>
            <a:r>
              <a:rPr lang="en-US" sz="2400" dirty="0" err="1">
                <a:solidFill>
                  <a:schemeClr val="bg1"/>
                </a:solidFill>
              </a:rPr>
              <a:t>Sieger</a:t>
            </a:r>
            <a:r>
              <a:rPr lang="en-US" sz="2400" dirty="0">
                <a:solidFill>
                  <a:schemeClr val="bg1"/>
                </a:solidFill>
              </a:rPr>
              <a:t> </a:t>
            </a:r>
            <a:r>
              <a:rPr lang="en-US" sz="2400" dirty="0" err="1">
                <a:solidFill>
                  <a:schemeClr val="bg1"/>
                </a:solidFill>
              </a:rPr>
              <a:t>Koder</a:t>
            </a:r>
            <a:r>
              <a:rPr lang="en-US" sz="2400" dirty="0">
                <a:solidFill>
                  <a:schemeClr val="bg1"/>
                </a:solidFill>
              </a:rPr>
              <a:t>, who wanted to illustrate his sermons for his congregation. Over the years I have collected all his art work, and I present them to you now as a source for spiritual reflection during Holy Week and Easter.  </a:t>
            </a:r>
            <a:endParaRPr lang="en-US" dirty="0">
              <a:solidFill>
                <a:schemeClr val="bg1"/>
              </a:solidFill>
            </a:endParaRPr>
          </a:p>
        </p:txBody>
      </p:sp>
    </p:spTree>
    <p:extLst>
      <p:ext uri="{BB962C8B-B14F-4D97-AF65-F5344CB8AC3E}">
        <p14:creationId xmlns:p14="http://schemas.microsoft.com/office/powerpoint/2010/main" val="402495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04D9-71CD-484D-9F44-22A98378201F}"/>
              </a:ext>
            </a:extLst>
          </p:cNvPr>
          <p:cNvSpPr>
            <a:spLocks noGrp="1"/>
          </p:cNvSpPr>
          <p:nvPr>
            <p:ph type="title"/>
          </p:nvPr>
        </p:nvSpPr>
        <p:spPr/>
        <p:txBody>
          <a:bodyPr>
            <a:normAutofit/>
          </a:bodyPr>
          <a:lstStyle/>
          <a:p>
            <a:r>
              <a:rPr lang="en-US" b="1" dirty="0">
                <a:solidFill>
                  <a:schemeClr val="bg1"/>
                </a:solidFill>
                <a:latin typeface="Papyrus" panose="020B0602040200020303" pitchFamily="34" charset="77"/>
              </a:rPr>
              <a:t>Jesus speaks to the women</a:t>
            </a:r>
            <a:br>
              <a:rPr lang="en-US" dirty="0">
                <a:solidFill>
                  <a:schemeClr val="bg1"/>
                </a:solidFill>
              </a:rPr>
            </a:br>
            <a:r>
              <a:rPr lang="en-US" sz="2400" dirty="0">
                <a:solidFill>
                  <a:schemeClr val="bg1"/>
                </a:solidFill>
              </a:rPr>
              <a:t>Luke 23</a:t>
            </a:r>
            <a:endParaRPr lang="en-US" dirty="0">
              <a:solidFill>
                <a:schemeClr val="bg1"/>
              </a:solidFill>
            </a:endParaRPr>
          </a:p>
        </p:txBody>
      </p:sp>
      <p:sp>
        <p:nvSpPr>
          <p:cNvPr id="3" name="Content Placeholder 2">
            <a:extLst>
              <a:ext uri="{FF2B5EF4-FFF2-40B4-BE49-F238E27FC236}">
                <a16:creationId xmlns:a16="http://schemas.microsoft.com/office/drawing/2014/main" id="{0279B4ED-A997-844E-8DAC-C8C1698C2EDB}"/>
              </a:ext>
            </a:extLst>
          </p:cNvPr>
          <p:cNvSpPr>
            <a:spLocks noGrp="1"/>
          </p:cNvSpPr>
          <p:nvPr>
            <p:ph idx="1"/>
          </p:nvPr>
        </p:nvSpPr>
        <p:spPr/>
        <p:txBody>
          <a:bodyPr>
            <a:normAutofit/>
          </a:bodyPr>
          <a:lstStyle/>
          <a:p>
            <a:pPr marL="0" indent="0">
              <a:buNone/>
            </a:pPr>
            <a:r>
              <a:rPr lang="en-US" sz="2400" dirty="0">
                <a:solidFill>
                  <a:schemeClr val="bg1"/>
                </a:solidFill>
              </a:rPr>
              <a:t>A great number of people followed him, and among them there women who beating their breasts and wailing for him. </a:t>
            </a:r>
          </a:p>
          <a:p>
            <a:pPr marL="0" indent="0">
              <a:buNone/>
            </a:pPr>
            <a:r>
              <a:rPr lang="en-US" sz="2400" dirty="0">
                <a:solidFill>
                  <a:schemeClr val="bg1"/>
                </a:solidFill>
              </a:rPr>
              <a:t>But Jesus turned to them and said, “Daughters of Jerusalem, do not weep for me, but weep for yourselves and for your children.”</a:t>
            </a:r>
          </a:p>
        </p:txBody>
      </p:sp>
    </p:spTree>
    <p:extLst>
      <p:ext uri="{BB962C8B-B14F-4D97-AF65-F5344CB8AC3E}">
        <p14:creationId xmlns:p14="http://schemas.microsoft.com/office/powerpoint/2010/main" val="286312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3172-AAEE-F240-BE62-772A0121455A}"/>
              </a:ext>
            </a:extLst>
          </p:cNvPr>
          <p:cNvSpPr>
            <a:spLocks noGrp="1"/>
          </p:cNvSpPr>
          <p:nvPr>
            <p:ph type="title"/>
          </p:nvPr>
        </p:nvSpPr>
        <p:spPr/>
        <p:txBody>
          <a:bodyPr>
            <a:normAutofit/>
          </a:bodyPr>
          <a:lstStyle/>
          <a:p>
            <a:pPr algn="ctr"/>
            <a:r>
              <a:rPr lang="en-US" dirty="0">
                <a:solidFill>
                  <a:schemeClr val="bg1"/>
                </a:solidFill>
                <a:latin typeface="Papyrus" panose="020B0602040200020303" pitchFamily="34" charset="77"/>
              </a:rPr>
              <a:t>The prophetic call to repentance </a:t>
            </a:r>
            <a:br>
              <a:rPr lang="en-US" dirty="0">
                <a:solidFill>
                  <a:schemeClr val="bg1"/>
                </a:solidFill>
                <a:latin typeface="Papyrus" panose="020B0602040200020303" pitchFamily="34" charset="77"/>
              </a:rPr>
            </a:br>
            <a:endParaRPr lang="en-US"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85969C4D-C9C1-384C-9D55-EF0B3A149A7A}"/>
              </a:ext>
            </a:extLst>
          </p:cNvPr>
          <p:cNvPicPr>
            <a:picLocks noGrp="1" noChangeAspect="1"/>
          </p:cNvPicPr>
          <p:nvPr>
            <p:ph idx="1"/>
          </p:nvPr>
        </p:nvPicPr>
        <p:blipFill>
          <a:blip r:embed="rId2"/>
          <a:stretch>
            <a:fillRect/>
          </a:stretch>
        </p:blipFill>
        <p:spPr>
          <a:xfrm>
            <a:off x="4283968" y="273050"/>
            <a:ext cx="4194001" cy="5871600"/>
          </a:xfrm>
          <a:prstGeom prst="rect">
            <a:avLst/>
          </a:prstGeom>
        </p:spPr>
      </p:pic>
      <p:sp>
        <p:nvSpPr>
          <p:cNvPr id="4" name="Text Placeholder 3">
            <a:extLst>
              <a:ext uri="{FF2B5EF4-FFF2-40B4-BE49-F238E27FC236}">
                <a16:creationId xmlns:a16="http://schemas.microsoft.com/office/drawing/2014/main" id="{142916DD-27E1-6449-9434-2F3250CAD2F7}"/>
              </a:ext>
            </a:extLst>
          </p:cNvPr>
          <p:cNvSpPr>
            <a:spLocks noGrp="1"/>
          </p:cNvSpPr>
          <p:nvPr>
            <p:ph type="body" sz="half" idx="2"/>
          </p:nvPr>
        </p:nvSpPr>
        <p:spPr/>
        <p:txBody>
          <a:bodyPr>
            <a:normAutofit lnSpcReduction="10000"/>
          </a:bodyPr>
          <a:lstStyle/>
          <a:p>
            <a:r>
              <a:rPr lang="en-US" dirty="0">
                <a:solidFill>
                  <a:schemeClr val="bg1"/>
                </a:solidFill>
              </a:rPr>
              <a:t>Jesus, </a:t>
            </a:r>
            <a:r>
              <a:rPr lang="en-US" dirty="0" err="1">
                <a:solidFill>
                  <a:schemeClr val="bg1"/>
                </a:solidFill>
              </a:rPr>
              <a:t>labours</a:t>
            </a:r>
            <a:r>
              <a:rPr lang="en-US" dirty="0">
                <a:solidFill>
                  <a:schemeClr val="bg1"/>
                </a:solidFill>
              </a:rPr>
              <a:t> to Golgotha and a group of women follow him, grieving for his pain and suffering. He stops and speaks to them, reminding them of truths they do not want to hear, that unless Israel repents, things will only get worse. </a:t>
            </a:r>
          </a:p>
          <a:p>
            <a:endParaRPr lang="en-US" dirty="0">
              <a:solidFill>
                <a:schemeClr val="bg1"/>
              </a:solidFill>
            </a:endParaRPr>
          </a:p>
          <a:p>
            <a:r>
              <a:rPr lang="en-US" dirty="0">
                <a:solidFill>
                  <a:schemeClr val="bg1"/>
                </a:solidFill>
              </a:rPr>
              <a:t>Many times Jesus </a:t>
            </a:r>
            <a:r>
              <a:rPr lang="en-US" dirty="0" err="1">
                <a:solidFill>
                  <a:schemeClr val="bg1"/>
                </a:solidFill>
              </a:rPr>
              <a:t>criticised</a:t>
            </a:r>
            <a:r>
              <a:rPr lang="en-US" dirty="0">
                <a:solidFill>
                  <a:schemeClr val="bg1"/>
                </a:solidFill>
              </a:rPr>
              <a:t> the leaders of the Temple, who thought themselves righteous, warning they would bring about its destruction, unless they repented.</a:t>
            </a:r>
          </a:p>
          <a:p>
            <a:endParaRPr lang="en-US" dirty="0">
              <a:solidFill>
                <a:schemeClr val="bg1"/>
              </a:solidFill>
            </a:endParaRPr>
          </a:p>
          <a:p>
            <a:r>
              <a:rPr lang="en-US" i="1" dirty="0">
                <a:solidFill>
                  <a:schemeClr val="bg1"/>
                </a:solidFill>
              </a:rPr>
              <a:t>Study the picture and reflect. Is it easier to play the part of the righteous follower and weep for Jesus, rather than weep for yourself in repentance? </a:t>
            </a:r>
          </a:p>
          <a:p>
            <a:endParaRPr lang="en-US" i="1" dirty="0">
              <a:solidFill>
                <a:schemeClr val="bg1"/>
              </a:solidFill>
            </a:endParaRPr>
          </a:p>
          <a:p>
            <a:r>
              <a:rPr lang="en-US" i="1" dirty="0">
                <a:solidFill>
                  <a:schemeClr val="bg1"/>
                </a:solidFill>
              </a:rPr>
              <a:t>Are you honest before God as to who you are?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7356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2C94-102D-094D-880B-E3C2E61C7EF5}"/>
              </a:ext>
            </a:extLst>
          </p:cNvPr>
          <p:cNvSpPr>
            <a:spLocks noGrp="1"/>
          </p:cNvSpPr>
          <p:nvPr>
            <p:ph type="title"/>
          </p:nvPr>
        </p:nvSpPr>
        <p:spPr/>
        <p:txBody>
          <a:bodyPr>
            <a:normAutofit/>
          </a:bodyPr>
          <a:lstStyle/>
          <a:p>
            <a:r>
              <a:rPr lang="en-US" b="1" dirty="0">
                <a:solidFill>
                  <a:schemeClr val="bg1"/>
                </a:solidFill>
                <a:latin typeface="Papyrus" panose="020B0602040200020303" pitchFamily="34" charset="77"/>
              </a:rPr>
              <a:t>Jesus falls for the third time</a:t>
            </a:r>
            <a:br>
              <a:rPr lang="en-US" dirty="0"/>
            </a:br>
            <a:r>
              <a:rPr lang="en-US" sz="2400" dirty="0">
                <a:solidFill>
                  <a:schemeClr val="bg1"/>
                </a:solidFill>
              </a:rPr>
              <a:t>Isaiah 63</a:t>
            </a:r>
            <a:endParaRPr lang="en-US" dirty="0">
              <a:solidFill>
                <a:schemeClr val="bg1"/>
              </a:solidFill>
            </a:endParaRPr>
          </a:p>
        </p:txBody>
      </p:sp>
      <p:sp>
        <p:nvSpPr>
          <p:cNvPr id="3" name="Content Placeholder 2">
            <a:extLst>
              <a:ext uri="{FF2B5EF4-FFF2-40B4-BE49-F238E27FC236}">
                <a16:creationId xmlns:a16="http://schemas.microsoft.com/office/drawing/2014/main" id="{53326FF7-A16F-8B4E-874F-42A5F6CC551F}"/>
              </a:ext>
            </a:extLst>
          </p:cNvPr>
          <p:cNvSpPr>
            <a:spLocks noGrp="1"/>
          </p:cNvSpPr>
          <p:nvPr>
            <p:ph idx="1"/>
          </p:nvPr>
        </p:nvSpPr>
        <p:spPr/>
        <p:txBody>
          <a:bodyPr>
            <a:normAutofit/>
          </a:bodyPr>
          <a:lstStyle/>
          <a:p>
            <a:r>
              <a:rPr lang="en-US" sz="2400" dirty="0">
                <a:solidFill>
                  <a:schemeClr val="bg1"/>
                </a:solidFill>
              </a:rPr>
              <a:t>It was no messenger or angel but his perseverance that saved them, in his love and in his pity he redeemed them; he lifted them up and carried them all the days of old.</a:t>
            </a:r>
          </a:p>
        </p:txBody>
      </p:sp>
    </p:spTree>
    <p:extLst>
      <p:ext uri="{BB962C8B-B14F-4D97-AF65-F5344CB8AC3E}">
        <p14:creationId xmlns:p14="http://schemas.microsoft.com/office/powerpoint/2010/main" val="375247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279-0C79-664F-A021-6F9016AF9ADB}"/>
              </a:ext>
            </a:extLst>
          </p:cNvPr>
          <p:cNvSpPr>
            <a:spLocks noGrp="1"/>
          </p:cNvSpPr>
          <p:nvPr>
            <p:ph type="title"/>
          </p:nvPr>
        </p:nvSpPr>
        <p:spPr/>
        <p:txBody>
          <a:bodyPr>
            <a:normAutofit/>
          </a:bodyPr>
          <a:lstStyle/>
          <a:p>
            <a:pPr algn="ctr"/>
            <a:r>
              <a:rPr lang="en-US" sz="3200" dirty="0">
                <a:solidFill>
                  <a:schemeClr val="bg1"/>
                </a:solidFill>
                <a:latin typeface="Papyrus" panose="020B0602040200020303" pitchFamily="34" charset="77"/>
              </a:rPr>
              <a:t>Amen</a:t>
            </a:r>
            <a:br>
              <a:rPr lang="en-US" sz="3200" dirty="0">
                <a:solidFill>
                  <a:schemeClr val="bg1"/>
                </a:solidFill>
                <a:latin typeface="Papyrus" panose="020B0602040200020303" pitchFamily="34" charset="77"/>
              </a:rPr>
            </a:br>
            <a:endParaRPr lang="en-US" sz="3200"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78C906B4-8DA2-3643-BB9C-E64D2ED3F14D}"/>
              </a:ext>
            </a:extLst>
          </p:cNvPr>
          <p:cNvPicPr>
            <a:picLocks noGrp="1" noChangeAspect="1"/>
          </p:cNvPicPr>
          <p:nvPr>
            <p:ph idx="1"/>
          </p:nvPr>
        </p:nvPicPr>
        <p:blipFill>
          <a:blip r:embed="rId2"/>
          <a:stretch>
            <a:fillRect/>
          </a:stretch>
        </p:blipFill>
        <p:spPr>
          <a:xfrm>
            <a:off x="4355976" y="365712"/>
            <a:ext cx="4193997" cy="5871600"/>
          </a:xfrm>
          <a:prstGeom prst="rect">
            <a:avLst/>
          </a:prstGeom>
        </p:spPr>
      </p:pic>
      <p:sp>
        <p:nvSpPr>
          <p:cNvPr id="4" name="Text Placeholder 3">
            <a:extLst>
              <a:ext uri="{FF2B5EF4-FFF2-40B4-BE49-F238E27FC236}">
                <a16:creationId xmlns:a16="http://schemas.microsoft.com/office/drawing/2014/main" id="{01B34373-A42F-0544-8DCE-40B1294E628E}"/>
              </a:ext>
            </a:extLst>
          </p:cNvPr>
          <p:cNvSpPr>
            <a:spLocks noGrp="1"/>
          </p:cNvSpPr>
          <p:nvPr>
            <p:ph type="body" sz="half" idx="2"/>
          </p:nvPr>
        </p:nvSpPr>
        <p:spPr>
          <a:xfrm>
            <a:off x="457200" y="1052736"/>
            <a:ext cx="3008313" cy="5073427"/>
          </a:xfrm>
        </p:spPr>
        <p:txBody>
          <a:bodyPr>
            <a:normAutofit fontScale="92500" lnSpcReduction="10000"/>
          </a:bodyPr>
          <a:lstStyle/>
          <a:p>
            <a:r>
              <a:rPr lang="en-US" dirty="0">
                <a:solidFill>
                  <a:schemeClr val="bg1"/>
                </a:solidFill>
              </a:rPr>
              <a:t>This is a powerful picture. Who could ever rise again, after such a fall. No one is passing by: no weeping women; no passing friend; no mother’s touch; no jeering throng. Total social isolation.</a:t>
            </a:r>
          </a:p>
          <a:p>
            <a:endParaRPr lang="en-US" dirty="0">
              <a:solidFill>
                <a:schemeClr val="bg1"/>
              </a:solidFill>
            </a:endParaRPr>
          </a:p>
          <a:p>
            <a:r>
              <a:rPr lang="en-US" dirty="0">
                <a:solidFill>
                  <a:schemeClr val="bg1"/>
                </a:solidFill>
              </a:rPr>
              <a:t>Crushed and alone, where is God? Perhaps it is found  in Jesus who trusts. Far above in the pale blue sky, the sun beams it’s light, bathing the wood and resting on his face.</a:t>
            </a:r>
          </a:p>
          <a:p>
            <a:endParaRPr lang="en-US" dirty="0">
              <a:solidFill>
                <a:schemeClr val="bg1"/>
              </a:solidFill>
            </a:endParaRPr>
          </a:p>
          <a:p>
            <a:r>
              <a:rPr lang="en-US" dirty="0">
                <a:solidFill>
                  <a:schemeClr val="bg1"/>
                </a:solidFill>
              </a:rPr>
              <a:t>In everyone’s life there are moments of inner loneliness, a rejection no words can describe. It can be the isolation of older age and illness; the loss of a family member or job or purpose; or the  experience of injustice. But with Jesus, and the Holy Spirit at work, we have the choice to pick ourselves up from the mud, shake the dust off ourselves and proceed towards our final goal.</a:t>
            </a:r>
          </a:p>
          <a:p>
            <a:endParaRPr lang="en-US" i="1" dirty="0">
              <a:solidFill>
                <a:schemeClr val="bg1"/>
              </a:solidFill>
            </a:endParaRPr>
          </a:p>
          <a:p>
            <a:r>
              <a:rPr lang="en-US" i="1" dirty="0">
                <a:solidFill>
                  <a:schemeClr val="bg1"/>
                </a:solidFill>
              </a:rPr>
              <a:t>Read with gratitude, Singing the Faith 355  “Jesus, lover of my soul “ by Charles Wesley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7077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DBF3-CB48-1A40-A53E-33541865EB99}"/>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Whose?</a:t>
            </a:r>
            <a:br>
              <a:rPr lang="en-US" dirty="0">
                <a:solidFill>
                  <a:schemeClr val="bg1"/>
                </a:solidFill>
              </a:rPr>
            </a:br>
            <a:r>
              <a:rPr lang="en-US" sz="2700" dirty="0">
                <a:solidFill>
                  <a:schemeClr val="bg1"/>
                </a:solidFill>
              </a:rPr>
              <a:t>John 19</a:t>
            </a:r>
          </a:p>
        </p:txBody>
      </p:sp>
      <p:sp>
        <p:nvSpPr>
          <p:cNvPr id="3" name="Content Placeholder 2">
            <a:extLst>
              <a:ext uri="{FF2B5EF4-FFF2-40B4-BE49-F238E27FC236}">
                <a16:creationId xmlns:a16="http://schemas.microsoft.com/office/drawing/2014/main" id="{79231DCB-BE5E-DA4B-9FED-E846A0AFEA7E}"/>
              </a:ext>
            </a:extLst>
          </p:cNvPr>
          <p:cNvSpPr>
            <a:spLocks noGrp="1"/>
          </p:cNvSpPr>
          <p:nvPr>
            <p:ph idx="1"/>
          </p:nvPr>
        </p:nvSpPr>
        <p:spPr/>
        <p:txBody>
          <a:bodyPr>
            <a:normAutofit/>
          </a:bodyPr>
          <a:lstStyle/>
          <a:p>
            <a:pPr marL="0" indent="0">
              <a:buNone/>
            </a:pPr>
            <a:r>
              <a:rPr lang="en-US" sz="2400" dirty="0">
                <a:solidFill>
                  <a:schemeClr val="bg1"/>
                </a:solidFill>
              </a:rPr>
              <a:t>They took his clothes and divided them into four parts, one for each soldier. They also took his tunic; now the tunic was seamless, woven in one piece from the top. So they said to one another, “Let us not tear it, but cast lots for it to see who will get it.” This was to fulfill what scripture says, “They divided my clothes among themselves, and for my clothing they cast lots.” And this is what the soldiers did. </a:t>
            </a:r>
          </a:p>
        </p:txBody>
      </p:sp>
    </p:spTree>
    <p:extLst>
      <p:ext uri="{BB962C8B-B14F-4D97-AF65-F5344CB8AC3E}">
        <p14:creationId xmlns:p14="http://schemas.microsoft.com/office/powerpoint/2010/main" val="211373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279-0C79-664F-A021-6F9016AF9ADB}"/>
              </a:ext>
            </a:extLst>
          </p:cNvPr>
          <p:cNvSpPr>
            <a:spLocks noGrp="1"/>
          </p:cNvSpPr>
          <p:nvPr>
            <p:ph type="title"/>
          </p:nvPr>
        </p:nvSpPr>
        <p:spPr>
          <a:xfrm>
            <a:off x="699591" y="332656"/>
            <a:ext cx="3008313" cy="886420"/>
          </a:xfrm>
        </p:spPr>
        <p:txBody>
          <a:bodyPr>
            <a:normAutofit/>
          </a:bodyPr>
          <a:lstStyle/>
          <a:p>
            <a:pPr algn="ctr"/>
            <a:r>
              <a:rPr lang="en-US" sz="3200" dirty="0">
                <a:solidFill>
                  <a:schemeClr val="bg1"/>
                </a:solidFill>
                <a:latin typeface="Papyrus" panose="020B0602040200020303" pitchFamily="34" charset="77"/>
              </a:rPr>
              <a:t>Whose? </a:t>
            </a:r>
          </a:p>
        </p:txBody>
      </p:sp>
      <p:pic>
        <p:nvPicPr>
          <p:cNvPr id="5" name="Content Placeholder 4">
            <a:extLst>
              <a:ext uri="{FF2B5EF4-FFF2-40B4-BE49-F238E27FC236}">
                <a16:creationId xmlns:a16="http://schemas.microsoft.com/office/drawing/2014/main" id="{B3203A2E-D1A4-E646-A727-129B4529BCDB}"/>
              </a:ext>
            </a:extLst>
          </p:cNvPr>
          <p:cNvPicPr>
            <a:picLocks noGrp="1" noChangeAspect="1"/>
          </p:cNvPicPr>
          <p:nvPr>
            <p:ph idx="1"/>
          </p:nvPr>
        </p:nvPicPr>
        <p:blipFill>
          <a:blip r:embed="rId2"/>
          <a:stretch>
            <a:fillRect/>
          </a:stretch>
        </p:blipFill>
        <p:spPr>
          <a:xfrm>
            <a:off x="4716016" y="620688"/>
            <a:ext cx="4026568" cy="5637197"/>
          </a:xfrm>
          <a:prstGeom prst="rect">
            <a:avLst/>
          </a:prstGeom>
        </p:spPr>
      </p:pic>
      <p:sp>
        <p:nvSpPr>
          <p:cNvPr id="4" name="Text Placeholder 3">
            <a:extLst>
              <a:ext uri="{FF2B5EF4-FFF2-40B4-BE49-F238E27FC236}">
                <a16:creationId xmlns:a16="http://schemas.microsoft.com/office/drawing/2014/main" id="{01B34373-A42F-0544-8DCE-40B1294E628E}"/>
              </a:ext>
            </a:extLst>
          </p:cNvPr>
          <p:cNvSpPr>
            <a:spLocks noGrp="1"/>
          </p:cNvSpPr>
          <p:nvPr>
            <p:ph type="body" sz="half" idx="2"/>
          </p:nvPr>
        </p:nvSpPr>
        <p:spPr>
          <a:xfrm>
            <a:off x="457200" y="1268760"/>
            <a:ext cx="3610744" cy="5018236"/>
          </a:xfrm>
        </p:spPr>
        <p:txBody>
          <a:bodyPr>
            <a:noAutofit/>
          </a:bodyPr>
          <a:lstStyle/>
          <a:p>
            <a:r>
              <a:rPr lang="en-US" sz="1500" dirty="0">
                <a:solidFill>
                  <a:schemeClr val="bg1"/>
                </a:solidFill>
              </a:rPr>
              <a:t>Here we see a seamless white robe, pulled at the corners, tearing in the middle to form a cross. Three church leaders, finely attired, claim ownership, misled in the belief that they own the lot. </a:t>
            </a:r>
          </a:p>
          <a:p>
            <a:endParaRPr lang="en-US" sz="1500" dirty="0">
              <a:solidFill>
                <a:schemeClr val="bg1"/>
              </a:solidFill>
            </a:endParaRPr>
          </a:p>
          <a:p>
            <a:r>
              <a:rPr lang="en-US" sz="1500" dirty="0">
                <a:solidFill>
                  <a:schemeClr val="bg1"/>
                </a:solidFill>
              </a:rPr>
              <a:t>Diversity is the gift of the Spirit and enriches the whole body, while division weakens us all. ‘There is one body, one baptism, one faith.’ We belong to one another.</a:t>
            </a:r>
          </a:p>
          <a:p>
            <a:endParaRPr lang="en-US" sz="1500" dirty="0">
              <a:solidFill>
                <a:schemeClr val="bg1"/>
              </a:solidFill>
            </a:endParaRPr>
          </a:p>
          <a:p>
            <a:r>
              <a:rPr lang="en-US" sz="1500" i="1" dirty="0">
                <a:solidFill>
                  <a:schemeClr val="bg1"/>
                </a:solidFill>
              </a:rPr>
              <a:t>What meaning might the shadow of the cross have? </a:t>
            </a:r>
          </a:p>
          <a:p>
            <a:endParaRPr lang="en-US" sz="1500" i="1" dirty="0">
              <a:solidFill>
                <a:schemeClr val="bg1"/>
              </a:solidFill>
            </a:endParaRPr>
          </a:p>
          <a:p>
            <a:r>
              <a:rPr lang="en-US" sz="1500" i="1" dirty="0">
                <a:solidFill>
                  <a:schemeClr val="bg1"/>
                </a:solidFill>
              </a:rPr>
              <a:t>Who is the fourth figure with the flag? Who do they symbolize?</a:t>
            </a:r>
          </a:p>
          <a:p>
            <a:endParaRPr lang="en-US" sz="1500" dirty="0">
              <a:solidFill>
                <a:schemeClr val="bg1"/>
              </a:solidFill>
            </a:endParaRPr>
          </a:p>
          <a:p>
            <a:r>
              <a:rPr lang="en-US" sz="1500" i="1" dirty="0">
                <a:solidFill>
                  <a:schemeClr val="bg1"/>
                </a:solidFill>
              </a:rPr>
              <a:t>Light a candle and pray for the work of the Holy Spirit bringing about unity and </a:t>
            </a:r>
            <a:r>
              <a:rPr lang="en-US" sz="1600" i="1" dirty="0">
                <a:solidFill>
                  <a:schemeClr val="bg1"/>
                </a:solidFill>
              </a:rPr>
              <a:t>reconciliation. </a:t>
            </a:r>
          </a:p>
        </p:txBody>
      </p:sp>
    </p:spTree>
    <p:extLst>
      <p:ext uri="{BB962C8B-B14F-4D97-AF65-F5344CB8AC3E}">
        <p14:creationId xmlns:p14="http://schemas.microsoft.com/office/powerpoint/2010/main" val="424254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4437-02CD-9B41-BA0B-74005A627C06}"/>
              </a:ext>
            </a:extLst>
          </p:cNvPr>
          <p:cNvSpPr>
            <a:spLocks noGrp="1"/>
          </p:cNvSpPr>
          <p:nvPr>
            <p:ph type="title"/>
          </p:nvPr>
        </p:nvSpPr>
        <p:spPr/>
        <p:txBody>
          <a:bodyPr>
            <a:normAutofit fontScale="90000"/>
          </a:bodyPr>
          <a:lstStyle/>
          <a:p>
            <a:r>
              <a:rPr lang="en-US" b="1" dirty="0">
                <a:solidFill>
                  <a:schemeClr val="bg1"/>
                </a:solidFill>
                <a:latin typeface="Papyrus" panose="020B0602040200020303" pitchFamily="34" charset="77"/>
              </a:rPr>
              <a:t>At the mercy of</a:t>
            </a:r>
            <a:br>
              <a:rPr lang="en-US" dirty="0">
                <a:solidFill>
                  <a:schemeClr val="bg1"/>
                </a:solidFill>
              </a:rPr>
            </a:br>
            <a:r>
              <a:rPr lang="en-US" sz="2700" dirty="0">
                <a:solidFill>
                  <a:schemeClr val="bg1"/>
                </a:solidFill>
              </a:rPr>
              <a:t>Matthew 27</a:t>
            </a:r>
          </a:p>
        </p:txBody>
      </p:sp>
      <p:sp>
        <p:nvSpPr>
          <p:cNvPr id="3" name="Content Placeholder 2">
            <a:extLst>
              <a:ext uri="{FF2B5EF4-FFF2-40B4-BE49-F238E27FC236}">
                <a16:creationId xmlns:a16="http://schemas.microsoft.com/office/drawing/2014/main" id="{8672799A-E9DC-3940-ABC6-A0D68C35A9B3}"/>
              </a:ext>
            </a:extLst>
          </p:cNvPr>
          <p:cNvSpPr>
            <a:spLocks noGrp="1"/>
          </p:cNvSpPr>
          <p:nvPr>
            <p:ph idx="1"/>
          </p:nvPr>
        </p:nvSpPr>
        <p:spPr/>
        <p:txBody>
          <a:bodyPr>
            <a:normAutofit/>
          </a:bodyPr>
          <a:lstStyle/>
          <a:p>
            <a:pPr marL="0" indent="0">
              <a:buNone/>
            </a:pPr>
            <a:r>
              <a:rPr lang="en-US" sz="2400" b="1" dirty="0">
                <a:solidFill>
                  <a:schemeClr val="bg1"/>
                </a:solidFill>
              </a:rPr>
              <a:t>I</a:t>
            </a:r>
            <a:r>
              <a:rPr lang="en-US" sz="2400" dirty="0">
                <a:solidFill>
                  <a:schemeClr val="bg1"/>
                </a:solidFill>
              </a:rPr>
              <a:t>n the same way the chief priests also, along with the scribes and the elders, were mocking him, saying, “He saved others; he cannot save himself.”</a:t>
            </a:r>
          </a:p>
          <a:p>
            <a:pPr marL="0" indent="0">
              <a:buNone/>
            </a:pPr>
            <a:r>
              <a:rPr lang="en-US" sz="2400" dirty="0">
                <a:solidFill>
                  <a:schemeClr val="bg1"/>
                </a:solidFill>
              </a:rPr>
              <a:t>The bandits who were crucified with him also taunted him in the same way.</a:t>
            </a:r>
          </a:p>
        </p:txBody>
      </p:sp>
    </p:spTree>
    <p:extLst>
      <p:ext uri="{BB962C8B-B14F-4D97-AF65-F5344CB8AC3E}">
        <p14:creationId xmlns:p14="http://schemas.microsoft.com/office/powerpoint/2010/main" val="346913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279-0C79-664F-A021-6F9016AF9ADB}"/>
              </a:ext>
            </a:extLst>
          </p:cNvPr>
          <p:cNvSpPr>
            <a:spLocks noGrp="1"/>
          </p:cNvSpPr>
          <p:nvPr>
            <p:ph type="title"/>
          </p:nvPr>
        </p:nvSpPr>
        <p:spPr/>
        <p:txBody>
          <a:bodyPr>
            <a:normAutofit fontScale="90000"/>
          </a:bodyPr>
          <a:lstStyle/>
          <a:p>
            <a:pPr algn="ctr"/>
            <a:br>
              <a:rPr lang="en-US" sz="3200" dirty="0">
                <a:solidFill>
                  <a:schemeClr val="bg1"/>
                </a:solidFill>
                <a:latin typeface="Papyrus" panose="020B0602040200020303" pitchFamily="34" charset="77"/>
              </a:rPr>
            </a:br>
            <a:br>
              <a:rPr lang="en-US" sz="3200" dirty="0">
                <a:solidFill>
                  <a:schemeClr val="bg1"/>
                </a:solidFill>
                <a:latin typeface="Papyrus" panose="020B0602040200020303" pitchFamily="34" charset="77"/>
              </a:rPr>
            </a:br>
            <a:br>
              <a:rPr lang="en-US" sz="3200" dirty="0">
                <a:solidFill>
                  <a:schemeClr val="bg1"/>
                </a:solidFill>
                <a:latin typeface="Papyrus" panose="020B0602040200020303" pitchFamily="34" charset="77"/>
              </a:rPr>
            </a:br>
            <a:r>
              <a:rPr lang="en-US" sz="3200" dirty="0">
                <a:solidFill>
                  <a:schemeClr val="bg1"/>
                </a:solidFill>
                <a:latin typeface="Papyrus" panose="020B0602040200020303" pitchFamily="34" charset="77"/>
              </a:rPr>
              <a:t>Face to Face </a:t>
            </a:r>
            <a:br>
              <a:rPr lang="en-US" sz="3200" dirty="0">
                <a:solidFill>
                  <a:schemeClr val="bg1"/>
                </a:solidFill>
                <a:latin typeface="Papyrus" panose="020B0602040200020303" pitchFamily="34" charset="77"/>
              </a:rPr>
            </a:br>
            <a:endParaRPr lang="en-US" sz="3200"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82168115-E538-534F-B156-F9C1B86D8D31}"/>
              </a:ext>
            </a:extLst>
          </p:cNvPr>
          <p:cNvPicPr>
            <a:picLocks noGrp="1" noChangeAspect="1"/>
          </p:cNvPicPr>
          <p:nvPr>
            <p:ph idx="1"/>
          </p:nvPr>
        </p:nvPicPr>
        <p:blipFill>
          <a:blip r:embed="rId2"/>
          <a:stretch>
            <a:fillRect/>
          </a:stretch>
        </p:blipFill>
        <p:spPr>
          <a:xfrm>
            <a:off x="4283968" y="437720"/>
            <a:ext cx="4193999" cy="5871600"/>
          </a:xfrm>
          <a:prstGeom prst="rect">
            <a:avLst/>
          </a:prstGeom>
        </p:spPr>
      </p:pic>
      <p:sp>
        <p:nvSpPr>
          <p:cNvPr id="4" name="Text Placeholder 3">
            <a:extLst>
              <a:ext uri="{FF2B5EF4-FFF2-40B4-BE49-F238E27FC236}">
                <a16:creationId xmlns:a16="http://schemas.microsoft.com/office/drawing/2014/main" id="{01B34373-A42F-0544-8DCE-40B1294E628E}"/>
              </a:ext>
            </a:extLst>
          </p:cNvPr>
          <p:cNvSpPr>
            <a:spLocks noGrp="1"/>
          </p:cNvSpPr>
          <p:nvPr>
            <p:ph type="body" sz="half" idx="2"/>
          </p:nvPr>
        </p:nvSpPr>
        <p:spPr>
          <a:xfrm>
            <a:off x="457200" y="1435100"/>
            <a:ext cx="3008313" cy="4691063"/>
          </a:xfrm>
        </p:spPr>
        <p:txBody>
          <a:bodyPr>
            <a:normAutofit lnSpcReduction="10000"/>
          </a:bodyPr>
          <a:lstStyle/>
          <a:p>
            <a:r>
              <a:rPr lang="en-US" i="1" dirty="0">
                <a:solidFill>
                  <a:schemeClr val="bg1"/>
                </a:solidFill>
              </a:rPr>
              <a:t>Where is Jesus in this picture?</a:t>
            </a:r>
          </a:p>
          <a:p>
            <a:endParaRPr lang="en-US" i="1" dirty="0">
              <a:solidFill>
                <a:schemeClr val="bg1"/>
              </a:solidFill>
            </a:endParaRPr>
          </a:p>
          <a:p>
            <a:r>
              <a:rPr lang="en-US" i="1" dirty="0">
                <a:solidFill>
                  <a:schemeClr val="bg1"/>
                </a:solidFill>
              </a:rPr>
              <a:t>Who are the faces of the people? </a:t>
            </a:r>
          </a:p>
          <a:p>
            <a:endParaRPr lang="en-US" i="1" dirty="0">
              <a:solidFill>
                <a:schemeClr val="bg1"/>
              </a:solidFill>
            </a:endParaRPr>
          </a:p>
          <a:p>
            <a:r>
              <a:rPr lang="en-US" i="1" dirty="0">
                <a:solidFill>
                  <a:schemeClr val="bg1"/>
                </a:solidFill>
              </a:rPr>
              <a:t>Why is there a bull looking on?</a:t>
            </a:r>
          </a:p>
          <a:p>
            <a:r>
              <a:rPr lang="en-US" i="1" dirty="0">
                <a:solidFill>
                  <a:schemeClr val="bg1"/>
                </a:solidFill>
              </a:rPr>
              <a:t>(Psalm 22)</a:t>
            </a:r>
          </a:p>
          <a:p>
            <a:endParaRPr lang="en-US" i="1" dirty="0">
              <a:solidFill>
                <a:schemeClr val="bg1"/>
              </a:solidFill>
            </a:endParaRPr>
          </a:p>
          <a:p>
            <a:r>
              <a:rPr lang="en-US" i="1" dirty="0">
                <a:solidFill>
                  <a:schemeClr val="bg1"/>
                </a:solidFill>
              </a:rPr>
              <a:t>Why has the sun turned black?</a:t>
            </a:r>
          </a:p>
          <a:p>
            <a:endParaRPr lang="en-US" dirty="0">
              <a:solidFill>
                <a:schemeClr val="bg1"/>
              </a:solidFill>
            </a:endParaRPr>
          </a:p>
          <a:p>
            <a:r>
              <a:rPr lang="en-US" dirty="0">
                <a:solidFill>
                  <a:schemeClr val="bg1"/>
                </a:solidFill>
              </a:rPr>
              <a:t>‘Were you there when they crucified my Lord? </a:t>
            </a:r>
          </a:p>
          <a:p>
            <a:r>
              <a:rPr lang="en-US" dirty="0">
                <a:solidFill>
                  <a:schemeClr val="bg1"/>
                </a:solidFill>
              </a:rPr>
              <a:t>Were you there when they crucified my Lord?</a:t>
            </a:r>
          </a:p>
          <a:p>
            <a:r>
              <a:rPr lang="en-US" dirty="0">
                <a:solidFill>
                  <a:schemeClr val="bg1"/>
                </a:solidFill>
              </a:rPr>
              <a:t>Oh!…….Sometimes it causes me to tremble, tremble, tremble; were you there when they crucified my Lord</a:t>
            </a:r>
            <a:r>
              <a:rPr lang="en-US" i="1" dirty="0">
                <a:solidFill>
                  <a:schemeClr val="bg1"/>
                </a:solidFill>
              </a:rPr>
              <a:t>?</a:t>
            </a:r>
          </a:p>
          <a:p>
            <a:endParaRPr lang="en-US" dirty="0">
              <a:solidFill>
                <a:schemeClr val="bg1"/>
              </a:solidFill>
            </a:endParaRPr>
          </a:p>
          <a:p>
            <a:r>
              <a:rPr lang="en-US" dirty="0">
                <a:solidFill>
                  <a:schemeClr val="bg1"/>
                </a:solidFill>
              </a:rPr>
              <a:t>Were YOU there when they crucified my Lord? We want to pretend that it’s someone else’s sin, but we were there. We are complicit too.</a:t>
            </a:r>
          </a:p>
          <a:p>
            <a:endParaRPr lang="en-US" dirty="0"/>
          </a:p>
          <a:p>
            <a:endParaRPr lang="en-US" dirty="0"/>
          </a:p>
          <a:p>
            <a:endParaRPr lang="en-US" dirty="0"/>
          </a:p>
        </p:txBody>
      </p:sp>
    </p:spTree>
    <p:extLst>
      <p:ext uri="{BB962C8B-B14F-4D97-AF65-F5344CB8AC3E}">
        <p14:creationId xmlns:p14="http://schemas.microsoft.com/office/powerpoint/2010/main" val="226154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78E0-390B-DB47-9D5E-AAA786C24E69}"/>
              </a:ext>
            </a:extLst>
          </p:cNvPr>
          <p:cNvSpPr>
            <a:spLocks noGrp="1"/>
          </p:cNvSpPr>
          <p:nvPr>
            <p:ph type="title"/>
          </p:nvPr>
        </p:nvSpPr>
        <p:spPr/>
        <p:txBody>
          <a:bodyPr>
            <a:normAutofit/>
          </a:bodyPr>
          <a:lstStyle/>
          <a:p>
            <a:r>
              <a:rPr lang="en-US" b="1" dirty="0">
                <a:solidFill>
                  <a:schemeClr val="bg1"/>
                </a:solidFill>
                <a:latin typeface="Papyrus" panose="020B0602040200020303" pitchFamily="34" charset="77"/>
              </a:rPr>
              <a:t>Jesus dies on the cross</a:t>
            </a:r>
            <a:br>
              <a:rPr lang="en-US" dirty="0">
                <a:solidFill>
                  <a:schemeClr val="bg1"/>
                </a:solidFill>
              </a:rPr>
            </a:br>
            <a:r>
              <a:rPr lang="en-US" sz="2400" dirty="0">
                <a:solidFill>
                  <a:schemeClr val="bg1"/>
                </a:solidFill>
              </a:rPr>
              <a:t>Mark 15</a:t>
            </a:r>
            <a:endParaRPr lang="en-US" dirty="0">
              <a:solidFill>
                <a:schemeClr val="bg1"/>
              </a:solidFill>
            </a:endParaRPr>
          </a:p>
        </p:txBody>
      </p:sp>
      <p:sp>
        <p:nvSpPr>
          <p:cNvPr id="3" name="Content Placeholder 2">
            <a:extLst>
              <a:ext uri="{FF2B5EF4-FFF2-40B4-BE49-F238E27FC236}">
                <a16:creationId xmlns:a16="http://schemas.microsoft.com/office/drawing/2014/main" id="{FE013B34-EB57-2044-ADA5-C63AE60FCADB}"/>
              </a:ext>
            </a:extLst>
          </p:cNvPr>
          <p:cNvSpPr>
            <a:spLocks noGrp="1"/>
          </p:cNvSpPr>
          <p:nvPr>
            <p:ph idx="1"/>
          </p:nvPr>
        </p:nvSpPr>
        <p:spPr/>
        <p:txBody>
          <a:bodyPr>
            <a:normAutofit/>
          </a:bodyPr>
          <a:lstStyle/>
          <a:p>
            <a:pPr marL="0" indent="0">
              <a:buNone/>
            </a:pPr>
            <a:r>
              <a:rPr lang="en-US" sz="2400" dirty="0">
                <a:solidFill>
                  <a:schemeClr val="bg1"/>
                </a:solidFill>
              </a:rPr>
              <a:t>“My God, My God, why have you forsaken me?”</a:t>
            </a:r>
          </a:p>
          <a:p>
            <a:pPr marL="0" indent="0">
              <a:buNone/>
            </a:pPr>
            <a:r>
              <a:rPr lang="en-US" sz="2400" dirty="0">
                <a:solidFill>
                  <a:schemeClr val="bg1"/>
                </a:solidFill>
              </a:rPr>
              <a:t>Then Jesus gave a loud cry and breathed his last. And the curtain of the temple was torn in two, from top to bottom. Now when the centurion, who stood facing him, saw that in this way he breathed his last, he said, “Truly he was God’s Son!”</a:t>
            </a:r>
          </a:p>
        </p:txBody>
      </p:sp>
    </p:spTree>
    <p:extLst>
      <p:ext uri="{BB962C8B-B14F-4D97-AF65-F5344CB8AC3E}">
        <p14:creationId xmlns:p14="http://schemas.microsoft.com/office/powerpoint/2010/main" val="89352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A0BA-158D-DA47-8E29-98ADA38FC92D}"/>
              </a:ext>
            </a:extLst>
          </p:cNvPr>
          <p:cNvSpPr>
            <a:spLocks noGrp="1"/>
          </p:cNvSpPr>
          <p:nvPr>
            <p:ph type="title"/>
          </p:nvPr>
        </p:nvSpPr>
        <p:spPr/>
        <p:txBody>
          <a:bodyPr>
            <a:normAutofit/>
          </a:bodyPr>
          <a:lstStyle/>
          <a:p>
            <a:pPr algn="ctr"/>
            <a:r>
              <a:rPr lang="en-US" sz="3200" dirty="0">
                <a:solidFill>
                  <a:schemeClr val="bg1"/>
                </a:solidFill>
                <a:latin typeface="Papyrus" panose="020B0602040200020303" pitchFamily="34" charset="77"/>
              </a:rPr>
              <a:t>Holocaust</a:t>
            </a:r>
            <a:br>
              <a:rPr lang="en-US" sz="3200" dirty="0">
                <a:solidFill>
                  <a:schemeClr val="bg1"/>
                </a:solidFill>
                <a:latin typeface="Papyrus" panose="020B0602040200020303" pitchFamily="34" charset="77"/>
              </a:rPr>
            </a:br>
            <a:endParaRPr lang="en-US" sz="3200"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C78E7486-F4C6-1B4C-A73B-C9B94E95A3EB}"/>
              </a:ext>
            </a:extLst>
          </p:cNvPr>
          <p:cNvPicPr>
            <a:picLocks noGrp="1" noChangeAspect="1"/>
          </p:cNvPicPr>
          <p:nvPr>
            <p:ph idx="1"/>
          </p:nvPr>
        </p:nvPicPr>
        <p:blipFill>
          <a:blip r:embed="rId2"/>
          <a:stretch>
            <a:fillRect/>
          </a:stretch>
        </p:blipFill>
        <p:spPr>
          <a:xfrm>
            <a:off x="4492802" y="365712"/>
            <a:ext cx="4193998" cy="5871600"/>
          </a:xfrm>
          <a:prstGeom prst="rect">
            <a:avLst/>
          </a:prstGeom>
        </p:spPr>
      </p:pic>
      <p:sp>
        <p:nvSpPr>
          <p:cNvPr id="4" name="Text Placeholder 3">
            <a:extLst>
              <a:ext uri="{FF2B5EF4-FFF2-40B4-BE49-F238E27FC236}">
                <a16:creationId xmlns:a16="http://schemas.microsoft.com/office/drawing/2014/main" id="{C5442692-D0D4-1242-97A1-0F2BBDA38462}"/>
              </a:ext>
            </a:extLst>
          </p:cNvPr>
          <p:cNvSpPr>
            <a:spLocks noGrp="1"/>
          </p:cNvSpPr>
          <p:nvPr>
            <p:ph type="body" sz="half" idx="2"/>
          </p:nvPr>
        </p:nvSpPr>
        <p:spPr>
          <a:xfrm>
            <a:off x="457200" y="1052736"/>
            <a:ext cx="3250704" cy="5073427"/>
          </a:xfrm>
        </p:spPr>
        <p:txBody>
          <a:bodyPr>
            <a:normAutofit/>
          </a:bodyPr>
          <a:lstStyle/>
          <a:p>
            <a:r>
              <a:rPr lang="en-US" i="1" dirty="0">
                <a:solidFill>
                  <a:schemeClr val="bg1"/>
                </a:solidFill>
              </a:rPr>
              <a:t>Jesus forsaken</a:t>
            </a:r>
            <a:r>
              <a:rPr lang="en-US" dirty="0">
                <a:solidFill>
                  <a:schemeClr val="bg1"/>
                </a:solidFill>
              </a:rPr>
              <a:t>, we pray to you for the forsaken ones – orphaned children, lovers spurned, AIDS victims deserted</a:t>
            </a:r>
          </a:p>
          <a:p>
            <a:r>
              <a:rPr lang="en-US" i="1" dirty="0">
                <a:solidFill>
                  <a:schemeClr val="bg1"/>
                </a:solidFill>
              </a:rPr>
              <a:t>Jesus Broken, </a:t>
            </a:r>
            <a:r>
              <a:rPr lang="en-US" dirty="0">
                <a:solidFill>
                  <a:schemeClr val="bg1"/>
                </a:solidFill>
              </a:rPr>
              <a:t>we bring to you, those suffering from broken dreams, broken relationships, broken promises.</a:t>
            </a:r>
          </a:p>
          <a:p>
            <a:r>
              <a:rPr lang="en-US" i="1" dirty="0">
                <a:solidFill>
                  <a:schemeClr val="bg1"/>
                </a:solidFill>
              </a:rPr>
              <a:t>Jesus defenseless victim, </a:t>
            </a:r>
            <a:r>
              <a:rPr lang="en-US" dirty="0">
                <a:solidFill>
                  <a:schemeClr val="bg1"/>
                </a:solidFill>
              </a:rPr>
              <a:t>we bring to you those who are victims of violence , abuse and false accusation.</a:t>
            </a:r>
          </a:p>
          <a:p>
            <a:r>
              <a:rPr lang="en-US" i="1" dirty="0">
                <a:solidFill>
                  <a:schemeClr val="bg1"/>
                </a:solidFill>
              </a:rPr>
              <a:t>Jesus who lost everything, </a:t>
            </a:r>
            <a:r>
              <a:rPr lang="en-US" dirty="0">
                <a:solidFill>
                  <a:schemeClr val="bg1"/>
                </a:solidFill>
              </a:rPr>
              <a:t>we bring to you those who have lost work, health and hope. </a:t>
            </a:r>
          </a:p>
          <a:p>
            <a:r>
              <a:rPr lang="en-US" i="1" dirty="0">
                <a:solidFill>
                  <a:schemeClr val="bg1"/>
                </a:solidFill>
              </a:rPr>
              <a:t>Jesus who looks upon your scattered disciples, </a:t>
            </a:r>
            <a:r>
              <a:rPr lang="en-US" dirty="0">
                <a:solidFill>
                  <a:schemeClr val="bg1"/>
                </a:solidFill>
              </a:rPr>
              <a:t>grant your universal church, the grace to stay with you and walk the way of the cross. </a:t>
            </a:r>
          </a:p>
          <a:p>
            <a:r>
              <a:rPr lang="en-US" i="1" dirty="0">
                <a:solidFill>
                  <a:schemeClr val="bg1"/>
                </a:solidFill>
              </a:rPr>
              <a:t>Jesus who, lifted up on the cross</a:t>
            </a:r>
            <a:r>
              <a:rPr lang="en-US" dirty="0">
                <a:solidFill>
                  <a:schemeClr val="bg1"/>
                </a:solidFill>
              </a:rPr>
              <a:t>, draws all peoples to yourself, look upon the peoples of the world torn apart through greed and hatred and become the source of reconciling. </a:t>
            </a:r>
          </a:p>
          <a:p>
            <a:r>
              <a:rPr lang="en-US" i="1" dirty="0">
                <a:solidFill>
                  <a:schemeClr val="bg1"/>
                </a:solidFill>
              </a:rPr>
              <a:t>In your mercy, hear our prayers. Amen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9851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35506-09C7-1C4A-A5CB-4454D0B8BFC7}"/>
              </a:ext>
            </a:extLst>
          </p:cNvPr>
          <p:cNvSpPr>
            <a:spLocks noGrp="1"/>
          </p:cNvSpPr>
          <p:nvPr>
            <p:ph idx="1"/>
          </p:nvPr>
        </p:nvSpPr>
        <p:spPr>
          <a:xfrm>
            <a:off x="457200" y="908720"/>
            <a:ext cx="8229600" cy="5400600"/>
          </a:xfrm>
        </p:spPr>
        <p:txBody>
          <a:bodyPr>
            <a:normAutofit lnSpcReduction="10000"/>
          </a:bodyPr>
          <a:lstStyle/>
          <a:p>
            <a:pPr marL="0" indent="0">
              <a:buNone/>
            </a:pPr>
            <a:r>
              <a:rPr lang="en-US" sz="2400" dirty="0">
                <a:solidFill>
                  <a:schemeClr val="bg1"/>
                </a:solidFill>
              </a:rPr>
              <a:t>There are 18 paintings in all, following the pattern of ‘</a:t>
            </a:r>
            <a:r>
              <a:rPr lang="en-US" sz="2400" i="1" dirty="0">
                <a:solidFill>
                  <a:schemeClr val="bg1"/>
                </a:solidFill>
              </a:rPr>
              <a:t>The Stations of the Cross,’ </a:t>
            </a:r>
            <a:r>
              <a:rPr lang="en-US" sz="2400" dirty="0">
                <a:solidFill>
                  <a:schemeClr val="bg1"/>
                </a:solidFill>
              </a:rPr>
              <a:t>and</a:t>
            </a:r>
            <a:r>
              <a:rPr lang="en-US" sz="2400" i="1" dirty="0">
                <a:solidFill>
                  <a:schemeClr val="bg1"/>
                </a:solidFill>
              </a:rPr>
              <a:t> </a:t>
            </a:r>
            <a:r>
              <a:rPr lang="en-US" sz="2400" dirty="0">
                <a:solidFill>
                  <a:schemeClr val="bg1"/>
                </a:solidFill>
              </a:rPr>
              <a:t>expanded to include the </a:t>
            </a:r>
            <a:r>
              <a:rPr lang="en-US" sz="2400" i="1" dirty="0">
                <a:solidFill>
                  <a:schemeClr val="bg1"/>
                </a:solidFill>
              </a:rPr>
              <a:t>Foot Washing </a:t>
            </a:r>
            <a:r>
              <a:rPr lang="en-US" sz="2400" dirty="0">
                <a:solidFill>
                  <a:schemeClr val="bg1"/>
                </a:solidFill>
              </a:rPr>
              <a:t>and </a:t>
            </a:r>
            <a:r>
              <a:rPr lang="en-US" sz="2400" i="1" dirty="0">
                <a:solidFill>
                  <a:schemeClr val="bg1"/>
                </a:solidFill>
              </a:rPr>
              <a:t>Easter</a:t>
            </a:r>
            <a:r>
              <a:rPr lang="en-US" sz="2400" dirty="0">
                <a:solidFill>
                  <a:schemeClr val="bg1"/>
                </a:solidFill>
              </a:rPr>
              <a:t> narrative. Each picture will have a passage of scripture before it and some questions and reflective material by its side. You are invited to view what might be a familiar story with a heart open for transformation, change and challenge. You may not respond to or like some of the images, but stay with the picture and explore what affronts you. The reflections can be completed in one sitting or you could take 1 or 2 pictures a day. The PowerPoint also works well in a group setting if you wanted to get together through social media. May God meet with you</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lgn="r">
              <a:buNone/>
            </a:pPr>
            <a:r>
              <a:rPr lang="en-US" sz="2400" dirty="0">
                <a:solidFill>
                  <a:schemeClr val="bg1"/>
                </a:solidFill>
              </a:rPr>
              <a:t>Rev Julia Monaghan, April 2020</a:t>
            </a:r>
          </a:p>
          <a:p>
            <a:pPr marL="0" indent="0">
              <a:buNone/>
            </a:pPr>
            <a:endParaRPr lang="en-US" sz="2400" i="1" dirty="0">
              <a:solidFill>
                <a:schemeClr val="bg1"/>
              </a:solidFill>
            </a:endParaRPr>
          </a:p>
        </p:txBody>
      </p:sp>
    </p:spTree>
    <p:extLst>
      <p:ext uri="{BB962C8B-B14F-4D97-AF65-F5344CB8AC3E}">
        <p14:creationId xmlns:p14="http://schemas.microsoft.com/office/powerpoint/2010/main" val="934495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E01D-6C6F-004B-8321-C4CED5ACAE31}"/>
              </a:ext>
            </a:extLst>
          </p:cNvPr>
          <p:cNvSpPr>
            <a:spLocks noGrp="1"/>
          </p:cNvSpPr>
          <p:nvPr>
            <p:ph type="title"/>
          </p:nvPr>
        </p:nvSpPr>
        <p:spPr/>
        <p:txBody>
          <a:bodyPr>
            <a:normAutofit fontScale="90000"/>
          </a:bodyPr>
          <a:lstStyle/>
          <a:p>
            <a:r>
              <a:rPr lang="en-US" b="1" dirty="0">
                <a:solidFill>
                  <a:schemeClr val="bg1"/>
                </a:solidFill>
                <a:latin typeface="Papyrus" panose="020B0602040200020303" pitchFamily="34" charset="77"/>
              </a:rPr>
              <a:t>Jesus is taken down from the cross</a:t>
            </a:r>
            <a:br>
              <a:rPr lang="en-US" b="1" dirty="0">
                <a:solidFill>
                  <a:schemeClr val="bg1"/>
                </a:solidFill>
                <a:latin typeface="Papyrus" panose="020B0602040200020303" pitchFamily="34" charset="77"/>
              </a:rPr>
            </a:br>
            <a:r>
              <a:rPr lang="en-US" sz="2700" dirty="0">
                <a:solidFill>
                  <a:schemeClr val="bg1"/>
                </a:solidFill>
                <a:latin typeface="+mn-lt"/>
              </a:rPr>
              <a:t>John 19</a:t>
            </a:r>
          </a:p>
        </p:txBody>
      </p:sp>
      <p:sp>
        <p:nvSpPr>
          <p:cNvPr id="3" name="Content Placeholder 2">
            <a:extLst>
              <a:ext uri="{FF2B5EF4-FFF2-40B4-BE49-F238E27FC236}">
                <a16:creationId xmlns:a16="http://schemas.microsoft.com/office/drawing/2014/main" id="{358BC6DF-6DA6-DF4C-8C73-F90ED92D7B77}"/>
              </a:ext>
            </a:extLst>
          </p:cNvPr>
          <p:cNvSpPr>
            <a:spLocks noGrp="1"/>
          </p:cNvSpPr>
          <p:nvPr>
            <p:ph idx="1"/>
          </p:nvPr>
        </p:nvSpPr>
        <p:spPr/>
        <p:txBody>
          <a:bodyPr>
            <a:normAutofit/>
          </a:bodyPr>
          <a:lstStyle/>
          <a:p>
            <a:pPr marL="0" indent="0">
              <a:buNone/>
            </a:pPr>
            <a:r>
              <a:rPr lang="en-US" sz="2400" dirty="0">
                <a:solidFill>
                  <a:schemeClr val="bg1"/>
                </a:solidFill>
              </a:rPr>
              <a:t>They took the body of Jesus and wrapped it with the spices in linen cloth, according to the burial custom of the Jews.</a:t>
            </a:r>
          </a:p>
          <a:p>
            <a:pPr marL="0" indent="0">
              <a:buNone/>
            </a:pPr>
            <a:r>
              <a:rPr lang="en-US" sz="2400" dirty="0">
                <a:solidFill>
                  <a:schemeClr val="bg1"/>
                </a:solidFill>
              </a:rPr>
              <a:t>Now there was garden in the place where he was crucified, and in the garden there was a new tomb. They laid Jesus there.</a:t>
            </a:r>
          </a:p>
        </p:txBody>
      </p:sp>
    </p:spTree>
    <p:extLst>
      <p:ext uri="{BB962C8B-B14F-4D97-AF65-F5344CB8AC3E}">
        <p14:creationId xmlns:p14="http://schemas.microsoft.com/office/powerpoint/2010/main" val="3037399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A0BA-158D-DA47-8E29-98ADA38FC92D}"/>
              </a:ext>
            </a:extLst>
          </p:cNvPr>
          <p:cNvSpPr>
            <a:spLocks noGrp="1"/>
          </p:cNvSpPr>
          <p:nvPr>
            <p:ph type="title"/>
          </p:nvPr>
        </p:nvSpPr>
        <p:spPr>
          <a:xfrm>
            <a:off x="457200" y="260648"/>
            <a:ext cx="3008313" cy="886420"/>
          </a:xfrm>
        </p:spPr>
        <p:txBody>
          <a:bodyPr>
            <a:normAutofit/>
          </a:bodyPr>
          <a:lstStyle/>
          <a:p>
            <a:pPr algn="ctr"/>
            <a:r>
              <a:rPr lang="en-US" sz="3200" dirty="0">
                <a:solidFill>
                  <a:schemeClr val="bg1"/>
                </a:solidFill>
                <a:latin typeface="Papyrus" panose="020B0602040200020303" pitchFamily="34" charset="77"/>
              </a:rPr>
              <a:t>Holy Silence </a:t>
            </a:r>
          </a:p>
        </p:txBody>
      </p:sp>
      <p:pic>
        <p:nvPicPr>
          <p:cNvPr id="5" name="Content Placeholder 4">
            <a:extLst>
              <a:ext uri="{FF2B5EF4-FFF2-40B4-BE49-F238E27FC236}">
                <a16:creationId xmlns:a16="http://schemas.microsoft.com/office/drawing/2014/main" id="{5CA0A7DB-65FE-8F4C-87D2-6D6F4CE68E9E}"/>
              </a:ext>
            </a:extLst>
          </p:cNvPr>
          <p:cNvPicPr>
            <a:picLocks noGrp="1" noChangeAspect="1"/>
          </p:cNvPicPr>
          <p:nvPr>
            <p:ph idx="1"/>
          </p:nvPr>
        </p:nvPicPr>
        <p:blipFill>
          <a:blip r:embed="rId2"/>
          <a:stretch>
            <a:fillRect/>
          </a:stretch>
        </p:blipFill>
        <p:spPr>
          <a:xfrm>
            <a:off x="4355976" y="273050"/>
            <a:ext cx="4193999" cy="5871600"/>
          </a:xfrm>
          <a:prstGeom prst="rect">
            <a:avLst/>
          </a:prstGeom>
        </p:spPr>
      </p:pic>
      <p:sp>
        <p:nvSpPr>
          <p:cNvPr id="4" name="Text Placeholder 3">
            <a:extLst>
              <a:ext uri="{FF2B5EF4-FFF2-40B4-BE49-F238E27FC236}">
                <a16:creationId xmlns:a16="http://schemas.microsoft.com/office/drawing/2014/main" id="{C5442692-D0D4-1242-97A1-0F2BBDA38462}"/>
              </a:ext>
            </a:extLst>
          </p:cNvPr>
          <p:cNvSpPr>
            <a:spLocks noGrp="1"/>
          </p:cNvSpPr>
          <p:nvPr>
            <p:ph type="body" sz="half" idx="2"/>
          </p:nvPr>
        </p:nvSpPr>
        <p:spPr>
          <a:xfrm>
            <a:off x="457200" y="1052736"/>
            <a:ext cx="3008313" cy="4691063"/>
          </a:xfrm>
        </p:spPr>
        <p:txBody>
          <a:bodyPr>
            <a:normAutofit fontScale="92500" lnSpcReduction="10000"/>
          </a:bodyPr>
          <a:lstStyle/>
          <a:p>
            <a:endParaRPr lang="en-US" i="1" dirty="0">
              <a:solidFill>
                <a:schemeClr val="bg1"/>
              </a:solidFill>
            </a:endParaRPr>
          </a:p>
          <a:p>
            <a:r>
              <a:rPr lang="en-US" sz="1700" dirty="0">
                <a:solidFill>
                  <a:schemeClr val="bg1"/>
                </a:solidFill>
              </a:rPr>
              <a:t>This picture is asking us how much can we trust God? </a:t>
            </a:r>
          </a:p>
          <a:p>
            <a:endParaRPr lang="en-US" sz="1700" i="1" dirty="0">
              <a:solidFill>
                <a:schemeClr val="bg1"/>
              </a:solidFill>
            </a:endParaRPr>
          </a:p>
          <a:p>
            <a:r>
              <a:rPr lang="en-US" sz="1700" i="1" dirty="0">
                <a:solidFill>
                  <a:schemeClr val="bg1"/>
                </a:solidFill>
              </a:rPr>
              <a:t>Can you feel loved and blessed, held together in his continuous bond of love, even when touched by suffering and death?  </a:t>
            </a:r>
          </a:p>
          <a:p>
            <a:endParaRPr lang="en-US" sz="1700" i="1" dirty="0">
              <a:solidFill>
                <a:schemeClr val="bg1"/>
              </a:solidFill>
            </a:endParaRPr>
          </a:p>
          <a:p>
            <a:r>
              <a:rPr lang="en-US" sz="1700" i="1" dirty="0">
                <a:solidFill>
                  <a:schemeClr val="bg1"/>
                </a:solidFill>
              </a:rPr>
              <a:t>Are there signs and symbols within this picture that help point the way? </a:t>
            </a:r>
          </a:p>
          <a:p>
            <a:endParaRPr lang="en-US" sz="1700" i="1" dirty="0">
              <a:solidFill>
                <a:schemeClr val="bg1"/>
              </a:solidFill>
            </a:endParaRPr>
          </a:p>
          <a:p>
            <a:r>
              <a:rPr lang="en-US" sz="1700" dirty="0">
                <a:solidFill>
                  <a:schemeClr val="bg1"/>
                </a:solidFill>
              </a:rPr>
              <a:t>Peace be with you, my own peace I give you; a peace which the world cannot give, this is my gift to you.</a:t>
            </a:r>
          </a:p>
          <a:p>
            <a:r>
              <a:rPr lang="en-US" sz="1700" dirty="0">
                <a:solidFill>
                  <a:schemeClr val="bg1"/>
                </a:solidFill>
              </a:rPr>
              <a:t>John 14: 27</a:t>
            </a:r>
          </a:p>
          <a:p>
            <a:endParaRPr lang="en-US" dirty="0">
              <a:solidFill>
                <a:schemeClr val="bg1"/>
              </a:solidFill>
            </a:endParaRPr>
          </a:p>
        </p:txBody>
      </p:sp>
    </p:spTree>
    <p:extLst>
      <p:ext uri="{BB962C8B-B14F-4D97-AF65-F5344CB8AC3E}">
        <p14:creationId xmlns:p14="http://schemas.microsoft.com/office/powerpoint/2010/main" val="372714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8B68-2648-5C40-AAFB-29A6F969EACC}"/>
              </a:ext>
            </a:extLst>
          </p:cNvPr>
          <p:cNvSpPr>
            <a:spLocks noGrp="1"/>
          </p:cNvSpPr>
          <p:nvPr>
            <p:ph type="title"/>
          </p:nvPr>
        </p:nvSpPr>
        <p:spPr>
          <a:xfrm>
            <a:off x="251520" y="332656"/>
            <a:ext cx="8229600" cy="1143000"/>
          </a:xfrm>
        </p:spPr>
        <p:txBody>
          <a:bodyPr>
            <a:normAutofit fontScale="90000"/>
          </a:bodyPr>
          <a:lstStyle/>
          <a:p>
            <a:r>
              <a:rPr lang="en-US" sz="4900" b="1" dirty="0">
                <a:solidFill>
                  <a:schemeClr val="bg1"/>
                </a:solidFill>
                <a:latin typeface="Papyrus" panose="020B0602040200020303" pitchFamily="34" charset="77"/>
              </a:rPr>
              <a:t>Chrysalis</a:t>
            </a:r>
            <a:br>
              <a:rPr lang="en-US" dirty="0"/>
            </a:br>
            <a:r>
              <a:rPr lang="en-US" sz="2400" dirty="0">
                <a:solidFill>
                  <a:schemeClr val="bg1"/>
                </a:solidFill>
              </a:rPr>
              <a:t>John 12</a:t>
            </a:r>
            <a:endParaRPr lang="en-US" dirty="0">
              <a:solidFill>
                <a:schemeClr val="bg1"/>
              </a:solidFill>
            </a:endParaRPr>
          </a:p>
        </p:txBody>
      </p:sp>
      <p:sp>
        <p:nvSpPr>
          <p:cNvPr id="3" name="Content Placeholder 2">
            <a:extLst>
              <a:ext uri="{FF2B5EF4-FFF2-40B4-BE49-F238E27FC236}">
                <a16:creationId xmlns:a16="http://schemas.microsoft.com/office/drawing/2014/main" id="{83A04261-9847-5146-B170-21B38054F2C3}"/>
              </a:ext>
            </a:extLst>
          </p:cNvPr>
          <p:cNvSpPr>
            <a:spLocks noGrp="1"/>
          </p:cNvSpPr>
          <p:nvPr>
            <p:ph idx="1"/>
          </p:nvPr>
        </p:nvSpPr>
        <p:spPr/>
        <p:txBody>
          <a:bodyPr>
            <a:normAutofit/>
          </a:bodyPr>
          <a:lstStyle/>
          <a:p>
            <a:pPr marL="0" indent="0">
              <a:buNone/>
            </a:pPr>
            <a:r>
              <a:rPr lang="en-US" sz="2400" b="1" dirty="0">
                <a:solidFill>
                  <a:schemeClr val="bg1"/>
                </a:solidFill>
              </a:rPr>
              <a:t>U</a:t>
            </a:r>
            <a:r>
              <a:rPr lang="en-US" sz="2400" dirty="0">
                <a:solidFill>
                  <a:schemeClr val="bg1"/>
                </a:solidFill>
              </a:rPr>
              <a:t>nless the wheat of grain falls into the earth and dies it remains a single grain. If it dies it yields a rich harvest.</a:t>
            </a:r>
          </a:p>
        </p:txBody>
      </p:sp>
    </p:spTree>
    <p:extLst>
      <p:ext uri="{BB962C8B-B14F-4D97-AF65-F5344CB8AC3E}">
        <p14:creationId xmlns:p14="http://schemas.microsoft.com/office/powerpoint/2010/main" val="3756253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43B3-A42E-324F-89A2-94D623E2EC0B}"/>
              </a:ext>
            </a:extLst>
          </p:cNvPr>
          <p:cNvSpPr>
            <a:spLocks noGrp="1"/>
          </p:cNvSpPr>
          <p:nvPr>
            <p:ph type="title"/>
          </p:nvPr>
        </p:nvSpPr>
        <p:spPr/>
        <p:txBody>
          <a:bodyPr>
            <a:normAutofit/>
          </a:bodyPr>
          <a:lstStyle/>
          <a:p>
            <a:pPr algn="ctr"/>
            <a:r>
              <a:rPr lang="en-US" sz="3200" dirty="0">
                <a:solidFill>
                  <a:schemeClr val="bg1"/>
                </a:solidFill>
                <a:latin typeface="Papyrus" panose="020B0602040200020303" pitchFamily="34" charset="77"/>
              </a:rPr>
              <a:t>Easter Saturday </a:t>
            </a:r>
          </a:p>
        </p:txBody>
      </p:sp>
      <p:pic>
        <p:nvPicPr>
          <p:cNvPr id="5" name="Content Placeholder 4">
            <a:extLst>
              <a:ext uri="{FF2B5EF4-FFF2-40B4-BE49-F238E27FC236}">
                <a16:creationId xmlns:a16="http://schemas.microsoft.com/office/drawing/2014/main" id="{2C623FBC-5D7F-B44A-B9A3-C439677BCADB}"/>
              </a:ext>
            </a:extLst>
          </p:cNvPr>
          <p:cNvPicPr>
            <a:picLocks noGrp="1" noChangeAspect="1"/>
          </p:cNvPicPr>
          <p:nvPr>
            <p:ph idx="1"/>
          </p:nvPr>
        </p:nvPicPr>
        <p:blipFill>
          <a:blip r:embed="rId2"/>
          <a:stretch>
            <a:fillRect/>
          </a:stretch>
        </p:blipFill>
        <p:spPr>
          <a:xfrm>
            <a:off x="4492801" y="273050"/>
            <a:ext cx="4193999" cy="5871600"/>
          </a:xfrm>
          <a:prstGeom prst="rect">
            <a:avLst/>
          </a:prstGeom>
        </p:spPr>
      </p:pic>
      <p:sp>
        <p:nvSpPr>
          <p:cNvPr id="4" name="Text Placeholder 3">
            <a:extLst>
              <a:ext uri="{FF2B5EF4-FFF2-40B4-BE49-F238E27FC236}">
                <a16:creationId xmlns:a16="http://schemas.microsoft.com/office/drawing/2014/main" id="{76EDB6EE-EFBF-DE44-8775-408A951BF206}"/>
              </a:ext>
            </a:extLst>
          </p:cNvPr>
          <p:cNvSpPr>
            <a:spLocks noGrp="1"/>
          </p:cNvSpPr>
          <p:nvPr>
            <p:ph type="body" sz="half" idx="2"/>
          </p:nvPr>
        </p:nvSpPr>
        <p:spPr>
          <a:xfrm>
            <a:off x="457200" y="1435100"/>
            <a:ext cx="3466728" cy="4874220"/>
          </a:xfrm>
        </p:spPr>
        <p:txBody>
          <a:bodyPr>
            <a:normAutofit lnSpcReduction="10000"/>
          </a:bodyPr>
          <a:lstStyle/>
          <a:p>
            <a:r>
              <a:rPr lang="en-US" dirty="0">
                <a:solidFill>
                  <a:schemeClr val="bg1"/>
                </a:solidFill>
              </a:rPr>
              <a:t>This picture requires examination and it helps if you can enlarge it,</a:t>
            </a:r>
          </a:p>
          <a:p>
            <a:r>
              <a:rPr lang="en-US" i="1" dirty="0">
                <a:solidFill>
                  <a:schemeClr val="bg1"/>
                </a:solidFill>
              </a:rPr>
              <a:t>What can you see beneath the white shroud? </a:t>
            </a:r>
          </a:p>
          <a:p>
            <a:r>
              <a:rPr lang="en-US" i="1" dirty="0">
                <a:solidFill>
                  <a:schemeClr val="bg1"/>
                </a:solidFill>
              </a:rPr>
              <a:t>What is seeping around the edges of the rolled stone?</a:t>
            </a:r>
          </a:p>
          <a:p>
            <a:r>
              <a:rPr lang="en-US" dirty="0">
                <a:solidFill>
                  <a:schemeClr val="bg1"/>
                </a:solidFill>
              </a:rPr>
              <a:t>The body seems to dazzle, like a chrysalis or a seed in germination. The inexplicable, untouchable, invisible, recreating energy is at work! </a:t>
            </a:r>
          </a:p>
          <a:p>
            <a:endParaRPr lang="en-US" dirty="0">
              <a:solidFill>
                <a:schemeClr val="bg1"/>
              </a:solidFill>
            </a:endParaRPr>
          </a:p>
          <a:p>
            <a:r>
              <a:rPr lang="en-US" dirty="0">
                <a:solidFill>
                  <a:schemeClr val="bg1"/>
                </a:solidFill>
              </a:rPr>
              <a:t>Sometimes, we can feel our plans and hopes are empty and futile, and the stone is rolled against the door of our hearts. Yet unless the wheat of grain dies, it bears no fruit. Baptized in Christ, rooted in Him, we are bearers of his new life, carrying reassurance, that nothing is impossible with Him.</a:t>
            </a:r>
          </a:p>
          <a:p>
            <a:endParaRPr lang="en-US" dirty="0">
              <a:solidFill>
                <a:schemeClr val="bg1"/>
              </a:solidFill>
            </a:endParaRPr>
          </a:p>
          <a:p>
            <a:r>
              <a:rPr lang="en-US" i="1" dirty="0">
                <a:solidFill>
                  <a:schemeClr val="bg1"/>
                </a:solidFill>
              </a:rPr>
              <a:t>Symbolic action: plant some seeds. If you have none put the following into your search engine: “Bean time-lapse 25 days | soil cross section – YouTube”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41093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11C6-4600-CC48-AF2A-6B00D35FCD3A}"/>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Alive</a:t>
            </a:r>
            <a:br>
              <a:rPr lang="en-US" dirty="0">
                <a:solidFill>
                  <a:schemeClr val="bg1"/>
                </a:solidFill>
              </a:rPr>
            </a:br>
            <a:r>
              <a:rPr lang="en-US" sz="2700" dirty="0">
                <a:solidFill>
                  <a:schemeClr val="bg1"/>
                </a:solidFill>
              </a:rPr>
              <a:t>John 20</a:t>
            </a:r>
          </a:p>
        </p:txBody>
      </p:sp>
      <p:sp>
        <p:nvSpPr>
          <p:cNvPr id="3" name="Content Placeholder 2">
            <a:extLst>
              <a:ext uri="{FF2B5EF4-FFF2-40B4-BE49-F238E27FC236}">
                <a16:creationId xmlns:a16="http://schemas.microsoft.com/office/drawing/2014/main" id="{C2761D15-D789-5F42-AA43-3989A9B3FFF0}"/>
              </a:ext>
            </a:extLst>
          </p:cNvPr>
          <p:cNvSpPr>
            <a:spLocks noGrp="1"/>
          </p:cNvSpPr>
          <p:nvPr>
            <p:ph idx="1"/>
          </p:nvPr>
        </p:nvSpPr>
        <p:spPr/>
        <p:txBody>
          <a:bodyPr>
            <a:normAutofit/>
          </a:bodyPr>
          <a:lstStyle/>
          <a:p>
            <a:pPr marL="0" indent="0">
              <a:buNone/>
            </a:pPr>
            <a:r>
              <a:rPr lang="en-US" sz="2400" dirty="0">
                <a:solidFill>
                  <a:schemeClr val="bg1"/>
                </a:solidFill>
              </a:rPr>
              <a:t>“Woman, why are you weeping? Whom are you looking for?”</a:t>
            </a:r>
          </a:p>
          <a:p>
            <a:pPr marL="0" indent="0">
              <a:buNone/>
            </a:pPr>
            <a:r>
              <a:rPr lang="en-US" sz="2400" dirty="0">
                <a:solidFill>
                  <a:schemeClr val="bg1"/>
                </a:solidFill>
              </a:rPr>
              <a:t>Supposing him to be the gardener, she said, “Sir, if you have carried him away, tell me where you have laid him, and I will take him away.”</a:t>
            </a:r>
          </a:p>
          <a:p>
            <a:pPr marL="0" indent="0">
              <a:buNone/>
            </a:pPr>
            <a:r>
              <a:rPr lang="en-US" sz="2400" dirty="0">
                <a:solidFill>
                  <a:schemeClr val="bg1"/>
                </a:solidFill>
              </a:rPr>
              <a:t>Jesus said to her, “Mary!”</a:t>
            </a:r>
          </a:p>
        </p:txBody>
      </p:sp>
    </p:spTree>
    <p:extLst>
      <p:ext uri="{BB962C8B-B14F-4D97-AF65-F5344CB8AC3E}">
        <p14:creationId xmlns:p14="http://schemas.microsoft.com/office/powerpoint/2010/main" val="772324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C09A-3F1E-3749-B5FD-2FF165DFDED6}"/>
              </a:ext>
            </a:extLst>
          </p:cNvPr>
          <p:cNvSpPr>
            <a:spLocks noGrp="1"/>
          </p:cNvSpPr>
          <p:nvPr>
            <p:ph type="title"/>
          </p:nvPr>
        </p:nvSpPr>
        <p:spPr/>
        <p:txBody>
          <a:bodyPr/>
          <a:lstStyle/>
          <a:p>
            <a:pPr algn="ctr"/>
            <a:r>
              <a:rPr lang="en-US" dirty="0">
                <a:solidFill>
                  <a:schemeClr val="bg1"/>
                </a:solidFill>
                <a:latin typeface="Papyrus" panose="020B0602040200020303" pitchFamily="34" charset="77"/>
              </a:rPr>
              <a:t>‘Dying you destroyed our death. Rising you restored our Life.' </a:t>
            </a:r>
          </a:p>
        </p:txBody>
      </p:sp>
      <p:pic>
        <p:nvPicPr>
          <p:cNvPr id="5" name="Content Placeholder 4">
            <a:extLst>
              <a:ext uri="{FF2B5EF4-FFF2-40B4-BE49-F238E27FC236}">
                <a16:creationId xmlns:a16="http://schemas.microsoft.com/office/drawing/2014/main" id="{3B0FDFB0-D667-974B-AE37-EAC876F4562A}"/>
              </a:ext>
            </a:extLst>
          </p:cNvPr>
          <p:cNvPicPr>
            <a:picLocks noGrp="1" noChangeAspect="1"/>
          </p:cNvPicPr>
          <p:nvPr>
            <p:ph idx="1"/>
          </p:nvPr>
        </p:nvPicPr>
        <p:blipFill>
          <a:blip r:embed="rId2"/>
          <a:stretch>
            <a:fillRect/>
          </a:stretch>
        </p:blipFill>
        <p:spPr>
          <a:xfrm>
            <a:off x="4283968" y="273050"/>
            <a:ext cx="4193999" cy="5871600"/>
          </a:xfrm>
          <a:prstGeom prst="rect">
            <a:avLst/>
          </a:prstGeom>
        </p:spPr>
      </p:pic>
      <p:sp>
        <p:nvSpPr>
          <p:cNvPr id="4" name="Text Placeholder 3">
            <a:extLst>
              <a:ext uri="{FF2B5EF4-FFF2-40B4-BE49-F238E27FC236}">
                <a16:creationId xmlns:a16="http://schemas.microsoft.com/office/drawing/2014/main" id="{21D0D33E-838D-6747-9B16-DD39A1BE05A6}"/>
              </a:ext>
            </a:extLst>
          </p:cNvPr>
          <p:cNvSpPr>
            <a:spLocks noGrp="1"/>
          </p:cNvSpPr>
          <p:nvPr>
            <p:ph type="body" sz="half" idx="2"/>
          </p:nvPr>
        </p:nvSpPr>
        <p:spPr/>
        <p:txBody>
          <a:bodyPr>
            <a:normAutofit lnSpcReduction="10000"/>
          </a:bodyPr>
          <a:lstStyle/>
          <a:p>
            <a:r>
              <a:rPr lang="en-US" dirty="0">
                <a:solidFill>
                  <a:schemeClr val="bg1"/>
                </a:solidFill>
              </a:rPr>
              <a:t>Mary of Magdala, you must have come a long way. Your bare feet tell the story of your journeying through the night, to touch the stone of the one you loved and who is no more. </a:t>
            </a:r>
          </a:p>
          <a:p>
            <a:endParaRPr lang="en-US" dirty="0">
              <a:solidFill>
                <a:schemeClr val="bg1"/>
              </a:solidFill>
            </a:endParaRPr>
          </a:p>
          <a:p>
            <a:r>
              <a:rPr lang="en-US" dirty="0">
                <a:solidFill>
                  <a:schemeClr val="bg1"/>
                </a:solidFill>
              </a:rPr>
              <a:t>But woman, why do you seek him among the dead? Why are you weeping? Look up to the sky! Can’t you see? The light of a new bright dawn dispels the darkness of the night, breaking down walls. Death is defeated, and graves bathed in light are warmed and awakened. That light shines on you, almost too much to bear. </a:t>
            </a:r>
          </a:p>
          <a:p>
            <a:endParaRPr lang="en-US" dirty="0">
              <a:solidFill>
                <a:schemeClr val="bg1"/>
              </a:solidFill>
            </a:endParaRPr>
          </a:p>
          <a:p>
            <a:r>
              <a:rPr lang="en-US" dirty="0">
                <a:solidFill>
                  <a:schemeClr val="bg1"/>
                </a:solidFill>
              </a:rPr>
              <a:t>Can’t you hear? </a:t>
            </a:r>
          </a:p>
          <a:p>
            <a:r>
              <a:rPr lang="en-US" dirty="0">
                <a:solidFill>
                  <a:schemeClr val="bg1"/>
                </a:solidFill>
              </a:rPr>
              <a:t>He is calling your name!</a:t>
            </a:r>
          </a:p>
          <a:p>
            <a:r>
              <a:rPr lang="en-US" i="1" dirty="0">
                <a:solidFill>
                  <a:schemeClr val="bg1"/>
                </a:solidFill>
              </a:rPr>
              <a:t>Mary!</a:t>
            </a:r>
          </a:p>
          <a:p>
            <a:r>
              <a:rPr lang="en-US" i="1" dirty="0">
                <a:solidFill>
                  <a:schemeClr val="bg1"/>
                </a:solidFill>
              </a:rPr>
              <a:t>Woman!</a:t>
            </a:r>
          </a:p>
          <a:p>
            <a:r>
              <a:rPr lang="en-US" i="1" dirty="0">
                <a:solidFill>
                  <a:schemeClr val="bg1"/>
                </a:solidFill>
              </a:rPr>
              <a:t>Tell everyone: I am ALIVE! </a:t>
            </a:r>
          </a:p>
        </p:txBody>
      </p:sp>
    </p:spTree>
    <p:extLst>
      <p:ext uri="{BB962C8B-B14F-4D97-AF65-F5344CB8AC3E}">
        <p14:creationId xmlns:p14="http://schemas.microsoft.com/office/powerpoint/2010/main" val="27309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4D5D-C5FC-1841-9681-1781EED7B632}"/>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Understanding</a:t>
            </a:r>
            <a:br>
              <a:rPr lang="en-US" dirty="0">
                <a:solidFill>
                  <a:schemeClr val="bg1"/>
                </a:solidFill>
              </a:rPr>
            </a:br>
            <a:r>
              <a:rPr lang="en-US" sz="2700" dirty="0">
                <a:solidFill>
                  <a:schemeClr val="bg1"/>
                </a:solidFill>
              </a:rPr>
              <a:t>Luke 24</a:t>
            </a:r>
          </a:p>
        </p:txBody>
      </p:sp>
      <p:sp>
        <p:nvSpPr>
          <p:cNvPr id="3" name="Content Placeholder 2">
            <a:extLst>
              <a:ext uri="{FF2B5EF4-FFF2-40B4-BE49-F238E27FC236}">
                <a16:creationId xmlns:a16="http://schemas.microsoft.com/office/drawing/2014/main" id="{9478714E-41CE-7040-99FF-1B88456EB016}"/>
              </a:ext>
            </a:extLst>
          </p:cNvPr>
          <p:cNvSpPr>
            <a:spLocks noGrp="1"/>
          </p:cNvSpPr>
          <p:nvPr>
            <p:ph idx="1"/>
          </p:nvPr>
        </p:nvSpPr>
        <p:spPr/>
        <p:txBody>
          <a:bodyPr>
            <a:normAutofit lnSpcReduction="10000"/>
          </a:bodyPr>
          <a:lstStyle/>
          <a:p>
            <a:pPr marL="0" indent="0">
              <a:buNone/>
            </a:pPr>
            <a:r>
              <a:rPr lang="en-US" sz="2400" dirty="0">
                <a:solidFill>
                  <a:schemeClr val="bg1"/>
                </a:solidFill>
              </a:rPr>
              <a:t>As they came near the village of Emmaus, he walked ahead as if he were going on. But they urged him strongly, saying, “Stay with us because it is almost evening and the day is now nearly over.” So he went in to stay with them. When he was at table with them, he took bread, blessed and broke it, and gave it to them. Then their eyes were opened and they recognized him; and he vanished from their sight. </a:t>
            </a:r>
          </a:p>
          <a:p>
            <a:pPr marL="0" indent="0">
              <a:buNone/>
            </a:pPr>
            <a:r>
              <a:rPr lang="en-US" sz="2400" dirty="0">
                <a:solidFill>
                  <a:schemeClr val="bg1"/>
                </a:solidFill>
              </a:rPr>
              <a:t>They said to each other, “were not our hearts burning within us while he was talking to us on the road, while he was opening the scriptures to us?”</a:t>
            </a:r>
          </a:p>
          <a:p>
            <a:pPr marL="0" indent="0">
              <a:buNone/>
            </a:pPr>
            <a:r>
              <a:rPr lang="en-US" sz="2400" dirty="0">
                <a:solidFill>
                  <a:schemeClr val="bg1"/>
                </a:solidFill>
              </a:rPr>
              <a:t>That same hour they got up and returned to Jerusalem saying, “The Lord has risen indeed.”</a:t>
            </a:r>
          </a:p>
        </p:txBody>
      </p:sp>
    </p:spTree>
    <p:extLst>
      <p:ext uri="{BB962C8B-B14F-4D97-AF65-F5344CB8AC3E}">
        <p14:creationId xmlns:p14="http://schemas.microsoft.com/office/powerpoint/2010/main" val="382214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764-0CEE-CD40-940C-6EC5013957D7}"/>
              </a:ext>
            </a:extLst>
          </p:cNvPr>
          <p:cNvSpPr>
            <a:spLocks noGrp="1"/>
          </p:cNvSpPr>
          <p:nvPr>
            <p:ph type="title"/>
          </p:nvPr>
        </p:nvSpPr>
        <p:spPr/>
        <p:txBody>
          <a:bodyPr/>
          <a:lstStyle/>
          <a:p>
            <a:pPr algn="ctr"/>
            <a:r>
              <a:rPr lang="en-US" dirty="0">
                <a:solidFill>
                  <a:schemeClr val="bg1"/>
                </a:solidFill>
                <a:latin typeface="Papyrus" panose="020B0602040200020303" pitchFamily="34" charset="77"/>
              </a:rPr>
              <a:t>The bread is blessed and broken and the eyes open!</a:t>
            </a:r>
          </a:p>
        </p:txBody>
      </p:sp>
      <p:pic>
        <p:nvPicPr>
          <p:cNvPr id="5" name="Content Placeholder 4">
            <a:extLst>
              <a:ext uri="{FF2B5EF4-FFF2-40B4-BE49-F238E27FC236}">
                <a16:creationId xmlns:a16="http://schemas.microsoft.com/office/drawing/2014/main" id="{27A9467A-A303-9A42-BDE7-2D152C4AD2B2}"/>
              </a:ext>
            </a:extLst>
          </p:cNvPr>
          <p:cNvPicPr>
            <a:picLocks noGrp="1" noChangeAspect="1"/>
          </p:cNvPicPr>
          <p:nvPr>
            <p:ph idx="1"/>
          </p:nvPr>
        </p:nvPicPr>
        <p:blipFill>
          <a:blip r:embed="rId2"/>
          <a:stretch>
            <a:fillRect/>
          </a:stretch>
        </p:blipFill>
        <p:spPr>
          <a:xfrm>
            <a:off x="4492801" y="437720"/>
            <a:ext cx="4193999" cy="5871600"/>
          </a:xfrm>
          <a:prstGeom prst="rect">
            <a:avLst/>
          </a:prstGeom>
        </p:spPr>
      </p:pic>
      <p:sp>
        <p:nvSpPr>
          <p:cNvPr id="4" name="Text Placeholder 3">
            <a:extLst>
              <a:ext uri="{FF2B5EF4-FFF2-40B4-BE49-F238E27FC236}">
                <a16:creationId xmlns:a16="http://schemas.microsoft.com/office/drawing/2014/main" id="{25D7C4DF-67B8-534E-BEBB-731836055EC4}"/>
              </a:ext>
            </a:extLst>
          </p:cNvPr>
          <p:cNvSpPr>
            <a:spLocks noGrp="1"/>
          </p:cNvSpPr>
          <p:nvPr>
            <p:ph type="body" sz="half" idx="2"/>
          </p:nvPr>
        </p:nvSpPr>
        <p:spPr>
          <a:xfrm>
            <a:off x="457200" y="1435100"/>
            <a:ext cx="3394720" cy="5090244"/>
          </a:xfrm>
        </p:spPr>
        <p:txBody>
          <a:bodyPr>
            <a:normAutofit fontScale="85000" lnSpcReduction="20000"/>
          </a:bodyPr>
          <a:lstStyle/>
          <a:p>
            <a:pPr algn="ctr"/>
            <a:endParaRPr lang="en-US" dirty="0">
              <a:solidFill>
                <a:schemeClr val="bg1"/>
              </a:solidFill>
            </a:endParaRPr>
          </a:p>
          <a:p>
            <a:r>
              <a:rPr lang="en-US" sz="1900" dirty="0">
                <a:solidFill>
                  <a:schemeClr val="bg1"/>
                </a:solidFill>
              </a:rPr>
              <a:t>You are invited to pray:</a:t>
            </a:r>
          </a:p>
          <a:p>
            <a:r>
              <a:rPr lang="en-US" sz="1900" dirty="0">
                <a:solidFill>
                  <a:schemeClr val="bg1"/>
                </a:solidFill>
              </a:rPr>
              <a:t>Glory to you, God our strength and our redeemer. </a:t>
            </a:r>
          </a:p>
          <a:p>
            <a:r>
              <a:rPr lang="en-US" sz="1900" dirty="0">
                <a:solidFill>
                  <a:schemeClr val="bg1"/>
                </a:solidFill>
              </a:rPr>
              <a:t>The vacant cross and the empty tomb,</a:t>
            </a:r>
          </a:p>
          <a:p>
            <a:r>
              <a:rPr lang="en-US" sz="1900" dirty="0">
                <a:solidFill>
                  <a:schemeClr val="bg1"/>
                </a:solidFill>
              </a:rPr>
              <a:t>The broken bread and the wine shared, vindicate your claim that the love which suffers, is the love which saves!</a:t>
            </a:r>
          </a:p>
          <a:p>
            <a:r>
              <a:rPr lang="en-US" sz="1900" dirty="0">
                <a:solidFill>
                  <a:schemeClr val="bg1"/>
                </a:solidFill>
              </a:rPr>
              <a:t>So fill your people with joy and your Church without walls , with celebration!</a:t>
            </a:r>
          </a:p>
          <a:p>
            <a:r>
              <a:rPr lang="en-US" sz="1900" dirty="0">
                <a:solidFill>
                  <a:schemeClr val="bg1"/>
                </a:solidFill>
              </a:rPr>
              <a:t>That the world may know that your Holy Son, Jesus is not a dead hero we commemorate, but the living Lord we worship. </a:t>
            </a:r>
          </a:p>
          <a:p>
            <a:r>
              <a:rPr lang="en-US" sz="1900" dirty="0">
                <a:solidFill>
                  <a:schemeClr val="bg1"/>
                </a:solidFill>
              </a:rPr>
              <a:t>To whom with you and the Holy Spirit, be our praise forever and ever. Amen </a:t>
            </a:r>
          </a:p>
          <a:p>
            <a:endParaRPr lang="en-US" sz="1900" dirty="0">
              <a:solidFill>
                <a:schemeClr val="bg1"/>
              </a:solidFill>
            </a:endParaRPr>
          </a:p>
          <a:p>
            <a:r>
              <a:rPr lang="en-US" sz="1900" i="1" dirty="0">
                <a:solidFill>
                  <a:schemeClr val="bg1"/>
                </a:solidFill>
              </a:rPr>
              <a:t>Symbolic action: You are invited  to raise your arms and face to the sky in gratitude and give thanks.</a:t>
            </a:r>
          </a:p>
        </p:txBody>
      </p:sp>
    </p:spTree>
    <p:extLst>
      <p:ext uri="{BB962C8B-B14F-4D97-AF65-F5344CB8AC3E}">
        <p14:creationId xmlns:p14="http://schemas.microsoft.com/office/powerpoint/2010/main" val="203924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682F-8F1A-A647-8F2F-50C1D839975B}"/>
              </a:ext>
            </a:extLst>
          </p:cNvPr>
          <p:cNvSpPr>
            <a:spLocks noGrp="1"/>
          </p:cNvSpPr>
          <p:nvPr>
            <p:ph type="title"/>
          </p:nvPr>
        </p:nvSpPr>
        <p:spPr>
          <a:xfrm>
            <a:off x="457200" y="2718048"/>
            <a:ext cx="8229600" cy="1143000"/>
          </a:xfrm>
        </p:spPr>
        <p:txBody>
          <a:bodyPr>
            <a:noAutofit/>
          </a:bodyPr>
          <a:lstStyle/>
          <a:p>
            <a:r>
              <a:rPr lang="en-US" sz="7200" b="1" dirty="0">
                <a:solidFill>
                  <a:schemeClr val="bg1"/>
                </a:solidFill>
                <a:latin typeface="Papyrus" panose="020B0602040200020303" pitchFamily="34" charset="77"/>
              </a:rPr>
              <a:t>Amen</a:t>
            </a:r>
          </a:p>
        </p:txBody>
      </p:sp>
    </p:spTree>
    <p:extLst>
      <p:ext uri="{BB962C8B-B14F-4D97-AF65-F5344CB8AC3E}">
        <p14:creationId xmlns:p14="http://schemas.microsoft.com/office/powerpoint/2010/main" val="344392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68A8-7C36-2943-85C0-29AA9450CCA3}"/>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Foot washing</a:t>
            </a:r>
            <a:br>
              <a:rPr lang="en-US" dirty="0">
                <a:solidFill>
                  <a:schemeClr val="bg1"/>
                </a:solidFill>
              </a:rPr>
            </a:br>
            <a:r>
              <a:rPr lang="en-US" sz="2700" dirty="0">
                <a:solidFill>
                  <a:schemeClr val="bg1"/>
                </a:solidFill>
              </a:rPr>
              <a:t>John 13</a:t>
            </a:r>
          </a:p>
        </p:txBody>
      </p:sp>
      <p:sp>
        <p:nvSpPr>
          <p:cNvPr id="3" name="Content Placeholder 2">
            <a:extLst>
              <a:ext uri="{FF2B5EF4-FFF2-40B4-BE49-F238E27FC236}">
                <a16:creationId xmlns:a16="http://schemas.microsoft.com/office/drawing/2014/main" id="{499C99EA-C32C-C148-B55D-49FF29D89D53}"/>
              </a:ext>
            </a:extLst>
          </p:cNvPr>
          <p:cNvSpPr>
            <a:spLocks noGrp="1"/>
          </p:cNvSpPr>
          <p:nvPr>
            <p:ph idx="1"/>
          </p:nvPr>
        </p:nvSpPr>
        <p:spPr/>
        <p:txBody>
          <a:bodyPr>
            <a:normAutofit/>
          </a:bodyPr>
          <a:lstStyle/>
          <a:p>
            <a:pPr marL="0" indent="0">
              <a:buNone/>
            </a:pPr>
            <a:r>
              <a:rPr lang="en-US" sz="2400" dirty="0">
                <a:solidFill>
                  <a:schemeClr val="bg1"/>
                </a:solidFill>
              </a:rPr>
              <a:t>Jesus, knowing that the father had given all things into his hands, and that he had come from God and was going to God, got up from the table, took off his outer robe, and tied a towel around himself. Then he poured water into a basin and began to wash the disciples’ feet and to wipe them with the towel that was tied around him. He came to Simon Peter, who said to him, “Lord you are going to wash my feet?” Jesus answered, “Unless I wash you, you have no share with me.” Simon Peter said to him, “Lord, not my feet only but also my hands and my head!”</a:t>
            </a:r>
          </a:p>
        </p:txBody>
      </p:sp>
    </p:spTree>
    <p:extLst>
      <p:ext uri="{BB962C8B-B14F-4D97-AF65-F5344CB8AC3E}">
        <p14:creationId xmlns:p14="http://schemas.microsoft.com/office/powerpoint/2010/main" val="254429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55AA-39CB-124A-AE57-B68F934A8928}"/>
              </a:ext>
            </a:extLst>
          </p:cNvPr>
          <p:cNvSpPr>
            <a:spLocks noGrp="1"/>
          </p:cNvSpPr>
          <p:nvPr>
            <p:ph type="title"/>
          </p:nvPr>
        </p:nvSpPr>
        <p:spPr>
          <a:xfrm>
            <a:off x="457200" y="188640"/>
            <a:ext cx="3008313" cy="1162050"/>
          </a:xfrm>
        </p:spPr>
        <p:txBody>
          <a:bodyPr>
            <a:normAutofit/>
          </a:bodyPr>
          <a:lstStyle/>
          <a:p>
            <a:pPr algn="ctr"/>
            <a:r>
              <a:rPr lang="en-US" sz="2400" dirty="0">
                <a:solidFill>
                  <a:schemeClr val="bg1"/>
                </a:solidFill>
                <a:latin typeface="Papyrus" panose="020B0602040200020303" pitchFamily="34" charset="77"/>
              </a:rPr>
              <a:t>The Servant </a:t>
            </a:r>
            <a:br>
              <a:rPr lang="en-US" sz="2400" dirty="0">
                <a:solidFill>
                  <a:schemeClr val="bg1"/>
                </a:solidFill>
                <a:latin typeface="Papyrus" panose="020B0602040200020303" pitchFamily="34" charset="77"/>
              </a:rPr>
            </a:br>
            <a:endParaRPr lang="en-US" sz="2400" dirty="0">
              <a:solidFill>
                <a:schemeClr val="bg1"/>
              </a:solidFill>
              <a:latin typeface="Papyrus" panose="020B0602040200020303" pitchFamily="34" charset="77"/>
            </a:endParaRPr>
          </a:p>
        </p:txBody>
      </p:sp>
      <p:sp>
        <p:nvSpPr>
          <p:cNvPr id="4" name="Text Placeholder 3">
            <a:extLst>
              <a:ext uri="{FF2B5EF4-FFF2-40B4-BE49-F238E27FC236}">
                <a16:creationId xmlns:a16="http://schemas.microsoft.com/office/drawing/2014/main" id="{B0C1F750-8CE2-9D49-A79F-485CB55BB257}"/>
              </a:ext>
            </a:extLst>
          </p:cNvPr>
          <p:cNvSpPr>
            <a:spLocks noGrp="1"/>
          </p:cNvSpPr>
          <p:nvPr>
            <p:ph type="body" sz="half" idx="2"/>
          </p:nvPr>
        </p:nvSpPr>
        <p:spPr>
          <a:xfrm>
            <a:off x="457200" y="1124744"/>
            <a:ext cx="3008313" cy="4691063"/>
          </a:xfrm>
        </p:spPr>
        <p:txBody>
          <a:bodyPr>
            <a:noAutofit/>
          </a:bodyPr>
          <a:lstStyle/>
          <a:p>
            <a:r>
              <a:rPr lang="en-US" sz="1600" dirty="0">
                <a:solidFill>
                  <a:schemeClr val="bg1"/>
                </a:solidFill>
              </a:rPr>
              <a:t>On his last full day on earth, Jesus gives love. In his tiredness he washes the feet of his disciples. In his generosity he gives bread to his betrayer. In prophetic provision he bequeaths, through shared bread and wine, a sacrament that keeps him always alive to us.</a:t>
            </a:r>
          </a:p>
          <a:p>
            <a:r>
              <a:rPr lang="en-US" sz="1600" dirty="0">
                <a:solidFill>
                  <a:schemeClr val="bg1"/>
                </a:solidFill>
              </a:rPr>
              <a:t>He will not sleep tonight and he calls us to watch and pray. </a:t>
            </a:r>
          </a:p>
          <a:p>
            <a:endParaRPr lang="en-US" sz="1600" dirty="0">
              <a:solidFill>
                <a:schemeClr val="bg1"/>
              </a:solidFill>
            </a:endParaRPr>
          </a:p>
          <a:p>
            <a:r>
              <a:rPr lang="en-US" sz="1600" i="1" dirty="0">
                <a:solidFill>
                  <a:schemeClr val="bg1"/>
                </a:solidFill>
              </a:rPr>
              <a:t>You are invited to read prayerfully Singing the Faith   272 </a:t>
            </a:r>
          </a:p>
          <a:p>
            <a:r>
              <a:rPr lang="en-US" sz="1600" i="1" dirty="0">
                <a:solidFill>
                  <a:schemeClr val="bg1"/>
                </a:solidFill>
              </a:rPr>
              <a:t>This is our God, the servant King, who calls us now to follow him, to bring our lives as a daily offering, of worship to the Servant King. </a:t>
            </a:r>
          </a:p>
        </p:txBody>
      </p:sp>
      <p:pic>
        <p:nvPicPr>
          <p:cNvPr id="7" name="Content Placeholder 6">
            <a:extLst>
              <a:ext uri="{FF2B5EF4-FFF2-40B4-BE49-F238E27FC236}">
                <a16:creationId xmlns:a16="http://schemas.microsoft.com/office/drawing/2014/main" id="{7DF727D9-9BBD-4648-B300-3A6C2B011615}"/>
              </a:ext>
            </a:extLst>
          </p:cNvPr>
          <p:cNvPicPr>
            <a:picLocks noGrp="1" noChangeAspect="1"/>
          </p:cNvPicPr>
          <p:nvPr>
            <p:ph idx="1"/>
          </p:nvPr>
        </p:nvPicPr>
        <p:blipFill>
          <a:blip r:embed="rId2"/>
          <a:stretch>
            <a:fillRect/>
          </a:stretch>
        </p:blipFill>
        <p:spPr>
          <a:xfrm>
            <a:off x="4492802" y="305699"/>
            <a:ext cx="4193998" cy="5871600"/>
          </a:xfrm>
          <a:prstGeom prst="rect">
            <a:avLst/>
          </a:prstGeom>
        </p:spPr>
      </p:pic>
    </p:spTree>
    <p:extLst>
      <p:ext uri="{BB962C8B-B14F-4D97-AF65-F5344CB8AC3E}">
        <p14:creationId xmlns:p14="http://schemas.microsoft.com/office/powerpoint/2010/main" val="205811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BDD9-9199-5344-91BA-E78AD315D29F}"/>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Surrender</a:t>
            </a:r>
            <a:br>
              <a:rPr lang="en-US" dirty="0">
                <a:solidFill>
                  <a:schemeClr val="bg1"/>
                </a:solidFill>
              </a:rPr>
            </a:br>
            <a:r>
              <a:rPr lang="en-US" sz="2700" dirty="0">
                <a:solidFill>
                  <a:schemeClr val="bg1"/>
                </a:solidFill>
              </a:rPr>
              <a:t>Matthew 27</a:t>
            </a:r>
          </a:p>
        </p:txBody>
      </p:sp>
      <p:sp>
        <p:nvSpPr>
          <p:cNvPr id="3" name="Content Placeholder 2">
            <a:extLst>
              <a:ext uri="{FF2B5EF4-FFF2-40B4-BE49-F238E27FC236}">
                <a16:creationId xmlns:a16="http://schemas.microsoft.com/office/drawing/2014/main" id="{6FEFA712-1BCD-1B4F-B9C4-AD618C8E78E6}"/>
              </a:ext>
            </a:extLst>
          </p:cNvPr>
          <p:cNvSpPr>
            <a:spLocks noGrp="1"/>
          </p:cNvSpPr>
          <p:nvPr>
            <p:ph idx="1"/>
          </p:nvPr>
        </p:nvSpPr>
        <p:spPr/>
        <p:txBody>
          <a:bodyPr>
            <a:normAutofit/>
          </a:bodyPr>
          <a:lstStyle/>
          <a:p>
            <a:pPr marL="0" indent="0">
              <a:buNone/>
            </a:pPr>
            <a:r>
              <a:rPr lang="en-US" sz="2400" b="1" dirty="0">
                <a:solidFill>
                  <a:schemeClr val="bg1"/>
                </a:solidFill>
                <a:latin typeface="Papyrus" panose="020B0602040200020303" pitchFamily="34" charset="77"/>
              </a:rPr>
              <a:t>N</a:t>
            </a:r>
            <a:r>
              <a:rPr lang="en-US" sz="2400" dirty="0">
                <a:solidFill>
                  <a:schemeClr val="bg1"/>
                </a:solidFill>
              </a:rPr>
              <a:t>ow the chief priests and the elders persuaded the crowds to ask for Barabbas and to have Jesus killed. The Governor again said to them, “Which of the two, do you want me to release for you?” And they said, “Barabbas.” Pilate said to them, “Then what shall I do with Jesus, who is called the Messiah?” All of them said, “Let him be crucified!” Then he asked, “Why what evil has he done?” But they shouted all the more, “Let him be crucified!” So when Pilate saw that he could do nothing, but rather that a riot was beginning, he took some water, and washed his hands before the crowd, saying, “I am innocent of this man’s blood; see to it yourselves.” So he released Barabbas and handed Jesus over to be crucified. </a:t>
            </a:r>
          </a:p>
        </p:txBody>
      </p:sp>
    </p:spTree>
    <p:extLst>
      <p:ext uri="{BB962C8B-B14F-4D97-AF65-F5344CB8AC3E}">
        <p14:creationId xmlns:p14="http://schemas.microsoft.com/office/powerpoint/2010/main" val="235815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295F-39F7-A746-B4EE-70099D634683}"/>
              </a:ext>
            </a:extLst>
          </p:cNvPr>
          <p:cNvSpPr>
            <a:spLocks noGrp="1"/>
          </p:cNvSpPr>
          <p:nvPr>
            <p:ph type="title"/>
          </p:nvPr>
        </p:nvSpPr>
        <p:spPr>
          <a:xfrm>
            <a:off x="457200" y="188640"/>
            <a:ext cx="3106688" cy="1162050"/>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sz="1600" dirty="0"/>
            </a:br>
            <a:br>
              <a:rPr lang="en-US" sz="1600" dirty="0"/>
            </a:br>
            <a:br>
              <a:rPr lang="en-US" sz="1600" dirty="0"/>
            </a:br>
            <a:br>
              <a:rPr lang="en-US" sz="1600" dirty="0"/>
            </a:br>
            <a:br>
              <a:rPr lang="en-US" sz="1600" dirty="0"/>
            </a:br>
            <a:r>
              <a:rPr lang="en-US" sz="2700" dirty="0">
                <a:solidFill>
                  <a:schemeClr val="bg1"/>
                </a:solidFill>
                <a:latin typeface="Papyrus" panose="020B0602040200020303" pitchFamily="34" charset="77"/>
              </a:rPr>
              <a:t>Three Figures</a:t>
            </a:r>
            <a:br>
              <a:rPr lang="en-US" sz="2700" dirty="0">
                <a:solidFill>
                  <a:schemeClr val="bg1"/>
                </a:solidFill>
                <a:latin typeface="Papyrus" panose="020B0602040200020303" pitchFamily="34" charset="77"/>
              </a:rPr>
            </a:br>
            <a:r>
              <a:rPr lang="en-US" sz="2700" dirty="0">
                <a:solidFill>
                  <a:schemeClr val="bg1"/>
                </a:solidFill>
                <a:latin typeface="Papyrus" panose="020B0602040200020303" pitchFamily="34" charset="77"/>
              </a:rPr>
              <a:t>Three Worlds on Trial</a:t>
            </a:r>
            <a:endParaRPr lang="en-US" sz="2700" dirty="0"/>
          </a:p>
        </p:txBody>
      </p:sp>
      <p:pic>
        <p:nvPicPr>
          <p:cNvPr id="5" name="Content Placeholder 4">
            <a:extLst>
              <a:ext uri="{FF2B5EF4-FFF2-40B4-BE49-F238E27FC236}">
                <a16:creationId xmlns:a16="http://schemas.microsoft.com/office/drawing/2014/main" id="{8A3B8245-8669-E246-814E-34E31DA28949}"/>
              </a:ext>
            </a:extLst>
          </p:cNvPr>
          <p:cNvPicPr>
            <a:picLocks noGrp="1" noChangeAspect="1"/>
          </p:cNvPicPr>
          <p:nvPr>
            <p:ph idx="1"/>
          </p:nvPr>
        </p:nvPicPr>
        <p:blipFill>
          <a:blip r:embed="rId2"/>
          <a:stretch>
            <a:fillRect/>
          </a:stretch>
        </p:blipFill>
        <p:spPr>
          <a:xfrm>
            <a:off x="4283968" y="288753"/>
            <a:ext cx="4193995" cy="5871600"/>
          </a:xfrm>
          <a:prstGeom prst="rect">
            <a:avLst/>
          </a:prstGeom>
        </p:spPr>
      </p:pic>
      <p:sp>
        <p:nvSpPr>
          <p:cNvPr id="4" name="Text Placeholder 3">
            <a:extLst>
              <a:ext uri="{FF2B5EF4-FFF2-40B4-BE49-F238E27FC236}">
                <a16:creationId xmlns:a16="http://schemas.microsoft.com/office/drawing/2014/main" id="{901131CC-00AA-B544-BFD5-5A5FB1004CD1}"/>
              </a:ext>
            </a:extLst>
          </p:cNvPr>
          <p:cNvSpPr>
            <a:spLocks noGrp="1"/>
          </p:cNvSpPr>
          <p:nvPr>
            <p:ph type="body" sz="half" idx="2"/>
          </p:nvPr>
        </p:nvSpPr>
        <p:spPr>
          <a:xfrm>
            <a:off x="457200" y="1435100"/>
            <a:ext cx="3322712" cy="4691063"/>
          </a:xfrm>
        </p:spPr>
        <p:txBody>
          <a:bodyPr>
            <a:noAutofit/>
          </a:bodyPr>
          <a:lstStyle/>
          <a:p>
            <a:r>
              <a:rPr lang="en-US" sz="1600" dirty="0">
                <a:solidFill>
                  <a:schemeClr val="bg1"/>
                </a:solidFill>
              </a:rPr>
              <a:t>Pilate and Caiaphas look anywhere but at the man before them.</a:t>
            </a:r>
          </a:p>
          <a:p>
            <a:endParaRPr lang="en-US" sz="1600" dirty="0">
              <a:solidFill>
                <a:schemeClr val="bg1"/>
              </a:solidFill>
            </a:endParaRPr>
          </a:p>
          <a:p>
            <a:r>
              <a:rPr lang="en-US" sz="1600" i="1" dirty="0">
                <a:solidFill>
                  <a:schemeClr val="bg1"/>
                </a:solidFill>
              </a:rPr>
              <a:t>What is the truth they refuse to see?</a:t>
            </a:r>
          </a:p>
          <a:p>
            <a:r>
              <a:rPr lang="en-US" sz="1600" i="1" dirty="0">
                <a:solidFill>
                  <a:schemeClr val="bg1"/>
                </a:solidFill>
              </a:rPr>
              <a:t>Are there truths that you shy away from?</a:t>
            </a:r>
          </a:p>
          <a:p>
            <a:br>
              <a:rPr lang="en-US" sz="1600" i="1" dirty="0">
                <a:solidFill>
                  <a:schemeClr val="bg1"/>
                </a:solidFill>
              </a:rPr>
            </a:br>
            <a:r>
              <a:rPr lang="en-US" sz="1600" dirty="0">
                <a:solidFill>
                  <a:schemeClr val="bg1"/>
                </a:solidFill>
              </a:rPr>
              <a:t>Caiaphas clings to his Torah scrolls.</a:t>
            </a:r>
          </a:p>
          <a:p>
            <a:endParaRPr lang="en-US" sz="1600" i="1" dirty="0">
              <a:solidFill>
                <a:schemeClr val="bg1"/>
              </a:solidFill>
            </a:endParaRPr>
          </a:p>
          <a:p>
            <a:r>
              <a:rPr lang="en-US" sz="1600" i="1" dirty="0">
                <a:solidFill>
                  <a:schemeClr val="bg1"/>
                </a:solidFill>
              </a:rPr>
              <a:t>What is the power he doesn’t want to loose?</a:t>
            </a:r>
          </a:p>
          <a:p>
            <a:r>
              <a:rPr lang="en-US" sz="1600" i="1" dirty="0">
                <a:solidFill>
                  <a:schemeClr val="bg1"/>
                </a:solidFill>
              </a:rPr>
              <a:t>What are the status and spheres of influence that you don’t want to lose?</a:t>
            </a:r>
          </a:p>
          <a:p>
            <a:endParaRPr lang="en-US" sz="1600" i="1" dirty="0">
              <a:solidFill>
                <a:schemeClr val="bg1"/>
              </a:solidFill>
            </a:endParaRPr>
          </a:p>
          <a:p>
            <a:r>
              <a:rPr lang="en-US" sz="1600" i="1" dirty="0">
                <a:solidFill>
                  <a:schemeClr val="bg1"/>
                </a:solidFill>
              </a:rPr>
              <a:t>How does Jesus manifest real power for you?</a:t>
            </a:r>
            <a:endParaRPr lang="en-US" sz="1600" i="1" dirty="0"/>
          </a:p>
        </p:txBody>
      </p:sp>
    </p:spTree>
    <p:extLst>
      <p:ext uri="{BB962C8B-B14F-4D97-AF65-F5344CB8AC3E}">
        <p14:creationId xmlns:p14="http://schemas.microsoft.com/office/powerpoint/2010/main" val="209587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8572-8DD0-2C4E-9CF3-E5927BCC7FEB}"/>
              </a:ext>
            </a:extLst>
          </p:cNvPr>
          <p:cNvSpPr>
            <a:spLocks noGrp="1"/>
          </p:cNvSpPr>
          <p:nvPr>
            <p:ph type="title"/>
          </p:nvPr>
        </p:nvSpPr>
        <p:spPr/>
        <p:txBody>
          <a:bodyPr>
            <a:normAutofit fontScale="90000"/>
          </a:bodyPr>
          <a:lstStyle/>
          <a:p>
            <a:r>
              <a:rPr lang="en-US" sz="4900" b="1" dirty="0">
                <a:solidFill>
                  <a:schemeClr val="bg1"/>
                </a:solidFill>
                <a:latin typeface="Papyrus" panose="020B0602040200020303" pitchFamily="34" charset="77"/>
              </a:rPr>
              <a:t>He takes up the cross</a:t>
            </a:r>
            <a:br>
              <a:rPr lang="en-US" sz="4900" dirty="0">
                <a:solidFill>
                  <a:schemeClr val="bg1"/>
                </a:solidFill>
                <a:latin typeface="Papyrus" panose="020B0602040200020303" pitchFamily="34" charset="77"/>
              </a:rPr>
            </a:br>
            <a:r>
              <a:rPr lang="en-US" sz="2700" dirty="0">
                <a:solidFill>
                  <a:schemeClr val="bg1"/>
                </a:solidFill>
              </a:rPr>
              <a:t>Mark 14</a:t>
            </a:r>
          </a:p>
        </p:txBody>
      </p:sp>
      <p:sp>
        <p:nvSpPr>
          <p:cNvPr id="3" name="Content Placeholder 2">
            <a:extLst>
              <a:ext uri="{FF2B5EF4-FFF2-40B4-BE49-F238E27FC236}">
                <a16:creationId xmlns:a16="http://schemas.microsoft.com/office/drawing/2014/main" id="{C1E05504-790F-9B44-93E2-E4D52D54C0B8}"/>
              </a:ext>
            </a:extLst>
          </p:cNvPr>
          <p:cNvSpPr>
            <a:spLocks noGrp="1"/>
          </p:cNvSpPr>
          <p:nvPr>
            <p:ph idx="1"/>
          </p:nvPr>
        </p:nvSpPr>
        <p:spPr/>
        <p:txBody>
          <a:bodyPr>
            <a:normAutofit lnSpcReduction="10000"/>
          </a:bodyPr>
          <a:lstStyle/>
          <a:p>
            <a:pPr marL="0" indent="0">
              <a:buNone/>
            </a:pPr>
            <a:r>
              <a:rPr lang="en-US" sz="2400" dirty="0">
                <a:solidFill>
                  <a:schemeClr val="bg1"/>
                </a:solidFill>
              </a:rPr>
              <a:t>They went to a place called Gethsemane; and he said to his disciples, “Sit here while I pray, “ He took with him Peter, James and John, and began to be distressed and agitated. And he said to them, “I am deeply grieved, even to death; remain here and keep awake.” And going a little further, he threw himself to the ground and prayed that, if it were possible, the hour might pass from him. He said, ‘Abba, Father, for you all things are possible; remove this cup from me; yet, not what I want, but what you want.’</a:t>
            </a:r>
          </a:p>
          <a:p>
            <a:pPr marL="0" indent="0">
              <a:buNone/>
            </a:pPr>
            <a:r>
              <a:rPr lang="en-US" sz="2400" dirty="0">
                <a:solidFill>
                  <a:schemeClr val="bg1"/>
                </a:solidFill>
              </a:rPr>
              <a:t>To his disciples he said “Are you still sleeping and taking your rest, the hour has come, get up, let us be going. See my betrayer has come.” </a:t>
            </a:r>
          </a:p>
        </p:txBody>
      </p:sp>
    </p:spTree>
    <p:extLst>
      <p:ext uri="{BB962C8B-B14F-4D97-AF65-F5344CB8AC3E}">
        <p14:creationId xmlns:p14="http://schemas.microsoft.com/office/powerpoint/2010/main" val="374500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4C83-C872-974D-A8D3-59A8724AF75F}"/>
              </a:ext>
            </a:extLst>
          </p:cNvPr>
          <p:cNvSpPr>
            <a:spLocks noGrp="1"/>
          </p:cNvSpPr>
          <p:nvPr>
            <p:ph type="title"/>
          </p:nvPr>
        </p:nvSpPr>
        <p:spPr>
          <a:xfrm>
            <a:off x="457200" y="116632"/>
            <a:ext cx="3008313" cy="1162050"/>
          </a:xfrm>
        </p:spPr>
        <p:txBody>
          <a:bodyPr>
            <a:normAutofit/>
          </a:bodyPr>
          <a:lstStyle/>
          <a:p>
            <a:pPr algn="ctr"/>
            <a:r>
              <a:rPr lang="en-US" sz="2400" dirty="0">
                <a:solidFill>
                  <a:schemeClr val="bg1"/>
                </a:solidFill>
                <a:latin typeface="Papyrus" panose="020B0602040200020303" pitchFamily="34" charset="77"/>
              </a:rPr>
              <a:t>Embracing the cross</a:t>
            </a:r>
            <a:br>
              <a:rPr lang="en-US" dirty="0">
                <a:solidFill>
                  <a:schemeClr val="bg1"/>
                </a:solidFill>
                <a:latin typeface="Papyrus" panose="020B0602040200020303" pitchFamily="34" charset="77"/>
              </a:rPr>
            </a:br>
            <a:endParaRPr lang="en-US" dirty="0">
              <a:solidFill>
                <a:schemeClr val="bg1"/>
              </a:solidFill>
              <a:latin typeface="Papyrus" panose="020B0602040200020303" pitchFamily="34" charset="77"/>
            </a:endParaRPr>
          </a:p>
        </p:txBody>
      </p:sp>
      <p:pic>
        <p:nvPicPr>
          <p:cNvPr id="5" name="Content Placeholder 4">
            <a:extLst>
              <a:ext uri="{FF2B5EF4-FFF2-40B4-BE49-F238E27FC236}">
                <a16:creationId xmlns:a16="http://schemas.microsoft.com/office/drawing/2014/main" id="{6E270D19-ABEA-5D42-A47C-FFB4B7A8D541}"/>
              </a:ext>
            </a:extLst>
          </p:cNvPr>
          <p:cNvPicPr>
            <a:picLocks noGrp="1" noChangeAspect="1"/>
          </p:cNvPicPr>
          <p:nvPr>
            <p:ph idx="1"/>
          </p:nvPr>
        </p:nvPicPr>
        <p:blipFill>
          <a:blip r:embed="rId2"/>
          <a:stretch>
            <a:fillRect/>
          </a:stretch>
        </p:blipFill>
        <p:spPr>
          <a:xfrm>
            <a:off x="4355976" y="273050"/>
            <a:ext cx="4193997" cy="5871600"/>
          </a:xfrm>
          <a:prstGeom prst="rect">
            <a:avLst/>
          </a:prstGeom>
        </p:spPr>
      </p:pic>
      <p:sp>
        <p:nvSpPr>
          <p:cNvPr id="4" name="Text Placeholder 3">
            <a:extLst>
              <a:ext uri="{FF2B5EF4-FFF2-40B4-BE49-F238E27FC236}">
                <a16:creationId xmlns:a16="http://schemas.microsoft.com/office/drawing/2014/main" id="{346BC230-A128-1346-B990-1FAB413636D7}"/>
              </a:ext>
            </a:extLst>
          </p:cNvPr>
          <p:cNvSpPr>
            <a:spLocks noGrp="1"/>
          </p:cNvSpPr>
          <p:nvPr>
            <p:ph type="body" sz="half" idx="2"/>
          </p:nvPr>
        </p:nvSpPr>
        <p:spPr>
          <a:xfrm>
            <a:off x="457200" y="1052736"/>
            <a:ext cx="3394720" cy="5040560"/>
          </a:xfrm>
        </p:spPr>
        <p:txBody>
          <a:bodyPr>
            <a:noAutofit/>
          </a:bodyPr>
          <a:lstStyle/>
          <a:p>
            <a:r>
              <a:rPr lang="en-US" sz="1600" dirty="0">
                <a:solidFill>
                  <a:schemeClr val="bg1"/>
                </a:solidFill>
              </a:rPr>
              <a:t>In this picture we see Jesus’ hands embrace the cross , while nooses hang in the background, indisputable witnesses to generations of victims.</a:t>
            </a:r>
          </a:p>
          <a:p>
            <a:r>
              <a:rPr lang="en-US" sz="1600" dirty="0">
                <a:solidFill>
                  <a:schemeClr val="bg1"/>
                </a:solidFill>
              </a:rPr>
              <a:t>In embracing the cross Jesus embraces his own and their unjust verdicts. He is the Innocent – the scapegoat.</a:t>
            </a:r>
          </a:p>
          <a:p>
            <a:endParaRPr lang="en-US" sz="1600" dirty="0">
              <a:solidFill>
                <a:schemeClr val="bg1"/>
              </a:solidFill>
            </a:endParaRPr>
          </a:p>
          <a:p>
            <a:r>
              <a:rPr lang="en-US" sz="1600" dirty="0">
                <a:solidFill>
                  <a:schemeClr val="bg1"/>
                </a:solidFill>
              </a:rPr>
              <a:t>It takes courage to embrace that which we would rather not. To daily reach out and take on board the violence and atrocities of our world.</a:t>
            </a:r>
          </a:p>
          <a:p>
            <a:endParaRPr lang="en-US" sz="1600" dirty="0">
              <a:solidFill>
                <a:schemeClr val="bg1"/>
              </a:solidFill>
            </a:endParaRPr>
          </a:p>
          <a:p>
            <a:r>
              <a:rPr lang="en-US" sz="1600" i="1" dirty="0">
                <a:solidFill>
                  <a:schemeClr val="bg1"/>
                </a:solidFill>
              </a:rPr>
              <a:t>What do you embrace?</a:t>
            </a:r>
          </a:p>
          <a:p>
            <a:endParaRPr lang="en-US" sz="1600" i="1" dirty="0">
              <a:solidFill>
                <a:schemeClr val="bg1"/>
              </a:solidFill>
            </a:endParaRPr>
          </a:p>
          <a:p>
            <a:r>
              <a:rPr lang="en-US" sz="1600" i="1" dirty="0">
                <a:solidFill>
                  <a:schemeClr val="bg1"/>
                </a:solidFill>
              </a:rPr>
              <a:t>What do you push away? </a:t>
            </a:r>
          </a:p>
          <a:p>
            <a:endParaRPr lang="en-US" sz="1600" i="1" dirty="0">
              <a:solidFill>
                <a:schemeClr val="bg1"/>
              </a:solidFill>
            </a:endParaRPr>
          </a:p>
          <a:p>
            <a:r>
              <a:rPr lang="en-US" sz="1600" i="1" dirty="0">
                <a:solidFill>
                  <a:schemeClr val="bg1"/>
                </a:solidFill>
              </a:rPr>
              <a:t>Where do you require perseverance? </a:t>
            </a:r>
          </a:p>
        </p:txBody>
      </p:sp>
    </p:spTree>
    <p:extLst>
      <p:ext uri="{BB962C8B-B14F-4D97-AF65-F5344CB8AC3E}">
        <p14:creationId xmlns:p14="http://schemas.microsoft.com/office/powerpoint/2010/main" val="551526067"/>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TotalTime>
  <Words>3894</Words>
  <Application>Microsoft Macintosh PowerPoint</Application>
  <PresentationFormat>On-screen Show (4:3)</PresentationFormat>
  <Paragraphs>241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Papyrus</vt:lpstr>
      <vt:lpstr>Office Theme</vt:lpstr>
      <vt:lpstr>Holy Week Reflections</vt:lpstr>
      <vt:lpstr>Introduction</vt:lpstr>
      <vt:lpstr>PowerPoint Presentation</vt:lpstr>
      <vt:lpstr>Foot washing John 13</vt:lpstr>
      <vt:lpstr>The Servant  </vt:lpstr>
      <vt:lpstr>Surrender Matthew 27</vt:lpstr>
      <vt:lpstr>            Three Figures Three Worlds on Trial</vt:lpstr>
      <vt:lpstr>He takes up the cross Mark 14</vt:lpstr>
      <vt:lpstr>Embracing the cross </vt:lpstr>
      <vt:lpstr>Jesus falls for the first time 2 Corinthians 5 | Psalm 118</vt:lpstr>
      <vt:lpstr>The Cornerstone The Pillar of the universe You carry us all</vt:lpstr>
      <vt:lpstr>Jesus meets his mother Luke 2</vt:lpstr>
      <vt:lpstr>His Mother kept all these things in her heart </vt:lpstr>
      <vt:lpstr>Unison Luke 23</vt:lpstr>
      <vt:lpstr>Body upholding body Shoulder by shoulder Cheek by cheek</vt:lpstr>
      <vt:lpstr>True Icon Matthew 25</vt:lpstr>
      <vt:lpstr>Veronica: A gesture of Love  </vt:lpstr>
      <vt:lpstr>With us Luke 14 | Matthew 11</vt:lpstr>
      <vt:lpstr>Jesus falls for a second time</vt:lpstr>
      <vt:lpstr>Jesus speaks to the women Luke 23</vt:lpstr>
      <vt:lpstr>The prophetic call to repentance  </vt:lpstr>
      <vt:lpstr>Jesus falls for the third time Isaiah 63</vt:lpstr>
      <vt:lpstr>Amen </vt:lpstr>
      <vt:lpstr>Whose? John 19</vt:lpstr>
      <vt:lpstr>Whose? </vt:lpstr>
      <vt:lpstr>At the mercy of Matthew 27</vt:lpstr>
      <vt:lpstr>   Face to Face  </vt:lpstr>
      <vt:lpstr>Jesus dies on the cross Mark 15</vt:lpstr>
      <vt:lpstr>Holocaust </vt:lpstr>
      <vt:lpstr>Jesus is taken down from the cross John 19</vt:lpstr>
      <vt:lpstr>Holy Silence </vt:lpstr>
      <vt:lpstr>Chrysalis John 12</vt:lpstr>
      <vt:lpstr>Easter Saturday </vt:lpstr>
      <vt:lpstr>Alive John 20</vt:lpstr>
      <vt:lpstr>‘Dying you destroyed our death. Rising you restored our Life.' </vt:lpstr>
      <vt:lpstr>Understanding Luke 24</vt:lpstr>
      <vt:lpstr>The bread is blessed and broken and the eyes open!</vt:lpstr>
      <vt:lpstr>Amen</vt:lpstr>
    </vt:vector>
  </TitlesOfParts>
  <Company>MHA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SMonaghan</dc:creator>
  <cp:lastModifiedBy>julia monaghan</cp:lastModifiedBy>
  <cp:revision>114</cp:revision>
  <dcterms:created xsi:type="dcterms:W3CDTF">2019-05-15T20:13:48Z</dcterms:created>
  <dcterms:modified xsi:type="dcterms:W3CDTF">2020-03-28T11:31:11Z</dcterms:modified>
</cp:coreProperties>
</file>