
<file path=[Content_Types].xml><?xml version="1.0" encoding="utf-8"?>
<Types xmlns="http://schemas.openxmlformats.org/package/2006/content-types">
  <Default Extension="jpe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15" r:id="rId2"/>
    <p:sldId id="321" r:id="rId3"/>
    <p:sldId id="319" r:id="rId4"/>
    <p:sldId id="320" r:id="rId5"/>
    <p:sldId id="322" r:id="rId6"/>
    <p:sldId id="324" r:id="rId7"/>
    <p:sldId id="318" r:id="rId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9000"/>
    <a:srgbClr val="941100"/>
    <a:srgbClr val="941651"/>
    <a:srgbClr val="FF9300"/>
    <a:srgbClr val="011893"/>
    <a:srgbClr val="009193"/>
    <a:srgbClr val="9999FF"/>
    <a:srgbClr val="820000"/>
    <a:srgbClr val="FFCC00"/>
    <a:srgbClr val="6E145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173"/>
    <p:restoredTop sz="94580"/>
  </p:normalViewPr>
  <p:slideViewPr>
    <p:cSldViewPr>
      <p:cViewPr varScale="1">
        <p:scale>
          <a:sx n="62" d="100"/>
          <a:sy n="62" d="100"/>
        </p:scale>
        <p:origin x="1224" y="5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BDA7810C-C6EC-4E17-916D-9BFB7BEB735D}" type="datetimeFigureOut">
              <a:rPr lang="en-GB" smtClean="0"/>
              <a:t>13/07/2020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0D63ED-BAB8-4E22-B2F2-99995EA72C75}" type="slidenum">
              <a:rPr lang="en-GB" smtClean="0"/>
              <a:t>‹#›</a:t>
            </a:fld>
            <a:endParaRPr lang="en-GB"/>
          </a:p>
        </p:txBody>
      </p:sp>
    </p:spTree>
    <p:extLst>
      <p:ext uri="{BB962C8B-B14F-4D97-AF65-F5344CB8AC3E}">
        <p14:creationId xmlns:p14="http://schemas.microsoft.com/office/powerpoint/2010/main" val="15186152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DA7810C-C6EC-4E17-916D-9BFB7BEB735D}" type="datetimeFigureOut">
              <a:rPr lang="en-GB" smtClean="0"/>
              <a:t>13/07/2020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0D63ED-BAB8-4E22-B2F2-99995EA72C75}" type="slidenum">
              <a:rPr lang="en-GB" smtClean="0"/>
              <a:t>‹#›</a:t>
            </a:fld>
            <a:endParaRPr lang="en-GB"/>
          </a:p>
        </p:txBody>
      </p:sp>
    </p:spTree>
    <p:extLst>
      <p:ext uri="{BB962C8B-B14F-4D97-AF65-F5344CB8AC3E}">
        <p14:creationId xmlns:p14="http://schemas.microsoft.com/office/powerpoint/2010/main" val="39225726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DA7810C-C6EC-4E17-916D-9BFB7BEB735D}" type="datetimeFigureOut">
              <a:rPr lang="en-GB" smtClean="0"/>
              <a:t>13/07/2020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0D63ED-BAB8-4E22-B2F2-99995EA72C75}" type="slidenum">
              <a:rPr lang="en-GB" smtClean="0"/>
              <a:t>‹#›</a:t>
            </a:fld>
            <a:endParaRPr lang="en-GB"/>
          </a:p>
        </p:txBody>
      </p:sp>
    </p:spTree>
    <p:extLst>
      <p:ext uri="{BB962C8B-B14F-4D97-AF65-F5344CB8AC3E}">
        <p14:creationId xmlns:p14="http://schemas.microsoft.com/office/powerpoint/2010/main" val="39044740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DA7810C-C6EC-4E17-916D-9BFB7BEB735D}" type="datetimeFigureOut">
              <a:rPr lang="en-GB" smtClean="0"/>
              <a:t>13/07/2020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0D63ED-BAB8-4E22-B2F2-99995EA72C75}" type="slidenum">
              <a:rPr lang="en-GB" smtClean="0"/>
              <a:t>‹#›</a:t>
            </a:fld>
            <a:endParaRPr lang="en-GB"/>
          </a:p>
        </p:txBody>
      </p:sp>
    </p:spTree>
    <p:extLst>
      <p:ext uri="{BB962C8B-B14F-4D97-AF65-F5344CB8AC3E}">
        <p14:creationId xmlns:p14="http://schemas.microsoft.com/office/powerpoint/2010/main" val="3905432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A7810C-C6EC-4E17-916D-9BFB7BEB735D}" type="datetimeFigureOut">
              <a:rPr lang="en-GB" smtClean="0"/>
              <a:t>13/07/2020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0D63ED-BAB8-4E22-B2F2-99995EA72C75}" type="slidenum">
              <a:rPr lang="en-GB" smtClean="0"/>
              <a:t>‹#›</a:t>
            </a:fld>
            <a:endParaRPr lang="en-GB"/>
          </a:p>
        </p:txBody>
      </p:sp>
    </p:spTree>
    <p:extLst>
      <p:ext uri="{BB962C8B-B14F-4D97-AF65-F5344CB8AC3E}">
        <p14:creationId xmlns:p14="http://schemas.microsoft.com/office/powerpoint/2010/main" val="1197179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BDA7810C-C6EC-4E17-916D-9BFB7BEB735D}" type="datetimeFigureOut">
              <a:rPr lang="en-GB" smtClean="0"/>
              <a:t>13/07/2020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F0D63ED-BAB8-4E22-B2F2-99995EA72C75}" type="slidenum">
              <a:rPr lang="en-GB" smtClean="0"/>
              <a:t>‹#›</a:t>
            </a:fld>
            <a:endParaRPr lang="en-GB"/>
          </a:p>
        </p:txBody>
      </p:sp>
    </p:spTree>
    <p:extLst>
      <p:ext uri="{BB962C8B-B14F-4D97-AF65-F5344CB8AC3E}">
        <p14:creationId xmlns:p14="http://schemas.microsoft.com/office/powerpoint/2010/main" val="2412831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BDA7810C-C6EC-4E17-916D-9BFB7BEB735D}" type="datetimeFigureOut">
              <a:rPr lang="en-GB" smtClean="0"/>
              <a:t>13/07/2020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F0D63ED-BAB8-4E22-B2F2-99995EA72C75}" type="slidenum">
              <a:rPr lang="en-GB" smtClean="0"/>
              <a:t>‹#›</a:t>
            </a:fld>
            <a:endParaRPr lang="en-GB"/>
          </a:p>
        </p:txBody>
      </p:sp>
    </p:spTree>
    <p:extLst>
      <p:ext uri="{BB962C8B-B14F-4D97-AF65-F5344CB8AC3E}">
        <p14:creationId xmlns:p14="http://schemas.microsoft.com/office/powerpoint/2010/main" val="7049197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DA7810C-C6EC-4E17-916D-9BFB7BEB735D}" type="datetimeFigureOut">
              <a:rPr lang="en-GB" smtClean="0"/>
              <a:t>13/07/2020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F0D63ED-BAB8-4E22-B2F2-99995EA72C75}" type="slidenum">
              <a:rPr lang="en-GB" smtClean="0"/>
              <a:t>‹#›</a:t>
            </a:fld>
            <a:endParaRPr lang="en-GB"/>
          </a:p>
        </p:txBody>
      </p:sp>
    </p:spTree>
    <p:extLst>
      <p:ext uri="{BB962C8B-B14F-4D97-AF65-F5344CB8AC3E}">
        <p14:creationId xmlns:p14="http://schemas.microsoft.com/office/powerpoint/2010/main" val="113203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A7810C-C6EC-4E17-916D-9BFB7BEB735D}" type="datetimeFigureOut">
              <a:rPr lang="en-GB" smtClean="0"/>
              <a:t>13/07/2020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F0D63ED-BAB8-4E22-B2F2-99995EA72C75}" type="slidenum">
              <a:rPr lang="en-GB" smtClean="0"/>
              <a:t>‹#›</a:t>
            </a:fld>
            <a:endParaRPr lang="en-GB"/>
          </a:p>
        </p:txBody>
      </p:sp>
    </p:spTree>
    <p:extLst>
      <p:ext uri="{BB962C8B-B14F-4D97-AF65-F5344CB8AC3E}">
        <p14:creationId xmlns:p14="http://schemas.microsoft.com/office/powerpoint/2010/main" val="7165220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A7810C-C6EC-4E17-916D-9BFB7BEB735D}" type="datetimeFigureOut">
              <a:rPr lang="en-GB" smtClean="0"/>
              <a:t>13/07/2020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F0D63ED-BAB8-4E22-B2F2-99995EA72C75}" type="slidenum">
              <a:rPr lang="en-GB" smtClean="0"/>
              <a:t>‹#›</a:t>
            </a:fld>
            <a:endParaRPr lang="en-GB"/>
          </a:p>
        </p:txBody>
      </p:sp>
    </p:spTree>
    <p:extLst>
      <p:ext uri="{BB962C8B-B14F-4D97-AF65-F5344CB8AC3E}">
        <p14:creationId xmlns:p14="http://schemas.microsoft.com/office/powerpoint/2010/main" val="37700979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A7810C-C6EC-4E17-916D-9BFB7BEB735D}" type="datetimeFigureOut">
              <a:rPr lang="en-GB" smtClean="0"/>
              <a:t>13/07/2020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F0D63ED-BAB8-4E22-B2F2-99995EA72C75}" type="slidenum">
              <a:rPr lang="en-GB" smtClean="0"/>
              <a:t>‹#›</a:t>
            </a:fld>
            <a:endParaRPr lang="en-GB"/>
          </a:p>
        </p:txBody>
      </p:sp>
    </p:spTree>
    <p:extLst>
      <p:ext uri="{BB962C8B-B14F-4D97-AF65-F5344CB8AC3E}">
        <p14:creationId xmlns:p14="http://schemas.microsoft.com/office/powerpoint/2010/main" val="18703274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929000">
            <a:alpha val="35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A7810C-C6EC-4E17-916D-9BFB7BEB735D}" type="datetimeFigureOut">
              <a:rPr lang="en-GB" smtClean="0"/>
              <a:t>13/07/2020</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0D63ED-BAB8-4E22-B2F2-99995EA72C75}" type="slidenum">
              <a:rPr lang="en-GB" smtClean="0"/>
              <a:t>‹#›</a:t>
            </a:fld>
            <a:endParaRPr lang="en-GB"/>
          </a:p>
        </p:txBody>
      </p:sp>
    </p:spTree>
    <p:extLst>
      <p:ext uri="{BB962C8B-B14F-4D97-AF65-F5344CB8AC3E}">
        <p14:creationId xmlns:p14="http://schemas.microsoft.com/office/powerpoint/2010/main" val="4544183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1D1F9-E087-A44B-A611-C7EFC8E34362}"/>
              </a:ext>
            </a:extLst>
          </p:cNvPr>
          <p:cNvSpPr>
            <a:spLocks noGrp="1"/>
          </p:cNvSpPr>
          <p:nvPr>
            <p:ph type="ctrTitle"/>
          </p:nvPr>
        </p:nvSpPr>
        <p:spPr>
          <a:xfrm>
            <a:off x="685800" y="2130425"/>
            <a:ext cx="7772400" cy="1470025"/>
          </a:xfrm>
        </p:spPr>
        <p:txBody>
          <a:bodyPr>
            <a:normAutofit/>
          </a:bodyPr>
          <a:lstStyle/>
          <a:p>
            <a:r>
              <a:rPr lang="en-US" sz="6000" b="1" dirty="0">
                <a:latin typeface="Papyrus" panose="020B0602040200020303" pitchFamily="34" charset="77"/>
              </a:rPr>
              <a:t>ORDINARY TIME 15</a:t>
            </a:r>
          </a:p>
        </p:txBody>
      </p:sp>
      <p:sp>
        <p:nvSpPr>
          <p:cNvPr id="3" name="Subtitle 2">
            <a:extLst>
              <a:ext uri="{FF2B5EF4-FFF2-40B4-BE49-F238E27FC236}">
                <a16:creationId xmlns:a16="http://schemas.microsoft.com/office/drawing/2014/main" id="{8A061D16-8540-E848-A2B3-18E39EDC4595}"/>
              </a:ext>
            </a:extLst>
          </p:cNvPr>
          <p:cNvSpPr>
            <a:spLocks noGrp="1"/>
          </p:cNvSpPr>
          <p:nvPr>
            <p:ph type="subTitle" idx="1"/>
          </p:nvPr>
        </p:nvSpPr>
        <p:spPr/>
        <p:txBody>
          <a:bodyPr>
            <a:normAutofit/>
          </a:bodyPr>
          <a:lstStyle/>
          <a:p>
            <a:r>
              <a:rPr lang="en-US" sz="2800" dirty="0">
                <a:solidFill>
                  <a:schemeClr val="tx1">
                    <a:lumMod val="65000"/>
                    <a:lumOff val="35000"/>
                  </a:schemeClr>
                </a:solidFill>
              </a:rPr>
              <a:t>Spiritual exercises for 12</a:t>
            </a:r>
            <a:r>
              <a:rPr lang="en-US" sz="2800" baseline="30000" dirty="0">
                <a:solidFill>
                  <a:schemeClr val="tx1">
                    <a:lumMod val="65000"/>
                    <a:lumOff val="35000"/>
                  </a:schemeClr>
                </a:solidFill>
              </a:rPr>
              <a:t>th</a:t>
            </a:r>
            <a:r>
              <a:rPr lang="en-US" sz="2800" dirty="0">
                <a:solidFill>
                  <a:schemeClr val="tx1">
                    <a:lumMod val="65000"/>
                    <a:lumOff val="35000"/>
                  </a:schemeClr>
                </a:solidFill>
              </a:rPr>
              <a:t> July 2020</a:t>
            </a:r>
          </a:p>
          <a:p>
            <a:r>
              <a:rPr lang="en-US" sz="2800" b="1" dirty="0">
                <a:solidFill>
                  <a:schemeClr val="tx1">
                    <a:lumMod val="65000"/>
                    <a:lumOff val="35000"/>
                  </a:schemeClr>
                </a:solidFill>
              </a:rPr>
              <a:t>Extravagant Love</a:t>
            </a:r>
          </a:p>
          <a:p>
            <a:r>
              <a:rPr lang="en-US" sz="2400" dirty="0">
                <a:solidFill>
                  <a:schemeClr val="tx1">
                    <a:lumMod val="65000"/>
                    <a:lumOff val="35000"/>
                  </a:schemeClr>
                </a:solidFill>
              </a:rPr>
              <a:t>Rev Julia Monaghan</a:t>
            </a:r>
          </a:p>
        </p:txBody>
      </p:sp>
    </p:spTree>
    <p:extLst>
      <p:ext uri="{BB962C8B-B14F-4D97-AF65-F5344CB8AC3E}">
        <p14:creationId xmlns:p14="http://schemas.microsoft.com/office/powerpoint/2010/main" val="35882468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BDAB3-10FB-124A-86A5-848C78F5764B}"/>
              </a:ext>
            </a:extLst>
          </p:cNvPr>
          <p:cNvSpPr>
            <a:spLocks noGrp="1"/>
          </p:cNvSpPr>
          <p:nvPr>
            <p:ph type="title"/>
          </p:nvPr>
        </p:nvSpPr>
        <p:spPr>
          <a:xfrm>
            <a:off x="457200" y="273050"/>
            <a:ext cx="3008313" cy="923702"/>
          </a:xfrm>
        </p:spPr>
        <p:txBody>
          <a:bodyPr/>
          <a:lstStyle/>
          <a:p>
            <a:pPr algn="ctr"/>
            <a:r>
              <a:rPr lang="en-US" dirty="0">
                <a:latin typeface="Papyrus" panose="020B0602040200020303" pitchFamily="34" charset="77"/>
              </a:rPr>
              <a:t>Sewing Seed</a:t>
            </a:r>
            <a:br>
              <a:rPr lang="en-US" dirty="0">
                <a:latin typeface="Papyrus" panose="020B0602040200020303" pitchFamily="34" charset="77"/>
              </a:rPr>
            </a:br>
            <a:endParaRPr lang="en-US" dirty="0">
              <a:latin typeface="Papyrus" panose="020B0602040200020303" pitchFamily="34" charset="77"/>
            </a:endParaRPr>
          </a:p>
        </p:txBody>
      </p:sp>
      <p:pic>
        <p:nvPicPr>
          <p:cNvPr id="5" name="Content Placeholder 4">
            <a:extLst>
              <a:ext uri="{FF2B5EF4-FFF2-40B4-BE49-F238E27FC236}">
                <a16:creationId xmlns:a16="http://schemas.microsoft.com/office/drawing/2014/main" id="{027DF9C7-0EEA-9F41-87D6-EB53ACBD8200}"/>
              </a:ext>
            </a:extLst>
          </p:cNvPr>
          <p:cNvPicPr>
            <a:picLocks noGrp="1" noChangeAspect="1"/>
          </p:cNvPicPr>
          <p:nvPr>
            <p:ph idx="1"/>
          </p:nvPr>
        </p:nvPicPr>
        <p:blipFill>
          <a:blip r:embed="rId2"/>
          <a:stretch>
            <a:fillRect/>
          </a:stretch>
        </p:blipFill>
        <p:spPr>
          <a:xfrm>
            <a:off x="3803227" y="273050"/>
            <a:ext cx="4655395" cy="5853113"/>
          </a:xfrm>
          <a:prstGeom prst="rect">
            <a:avLst/>
          </a:prstGeom>
        </p:spPr>
      </p:pic>
      <p:sp>
        <p:nvSpPr>
          <p:cNvPr id="4" name="Text Placeholder 3">
            <a:extLst>
              <a:ext uri="{FF2B5EF4-FFF2-40B4-BE49-F238E27FC236}">
                <a16:creationId xmlns:a16="http://schemas.microsoft.com/office/drawing/2014/main" id="{518498BD-AC85-B74D-80E3-4909F3F4C146}"/>
              </a:ext>
            </a:extLst>
          </p:cNvPr>
          <p:cNvSpPr>
            <a:spLocks noGrp="1"/>
          </p:cNvSpPr>
          <p:nvPr>
            <p:ph type="body" sz="half" idx="2"/>
          </p:nvPr>
        </p:nvSpPr>
        <p:spPr>
          <a:xfrm>
            <a:off x="457200" y="980728"/>
            <a:ext cx="3008313" cy="5145435"/>
          </a:xfrm>
        </p:spPr>
        <p:txBody>
          <a:bodyPr>
            <a:normAutofit lnSpcReduction="10000"/>
          </a:bodyPr>
          <a:lstStyle/>
          <a:p>
            <a:r>
              <a:rPr lang="en-US" dirty="0"/>
              <a:t>This year for the first time, I have sewn sunflowers in the garden. I found this posh claret variety down at Squires, and thought I would give it a go. I prepared the ground, scattered the seed, and waited for nature to take it’s course. How naïve I was! </a:t>
            </a:r>
          </a:p>
          <a:p>
            <a:r>
              <a:rPr lang="en-US" dirty="0"/>
              <a:t>Totally underestimating how much regular watering was required, germination was delayed. Next, a whole group of young seedlings wilted in the heat of the Spring Bank holiday. Then came the wind of last weekend, and another tranche gave up. And finally, as you can see from the picture opposite, this week the caterpillars have had a go. I feel quite wrung out nurturing and overseeing their growth, and it will be a relief to hand over their care to Andrew next week, as I go on holiday. </a:t>
            </a:r>
          </a:p>
          <a:p>
            <a:r>
              <a:rPr lang="en-US" dirty="0"/>
              <a:t>The lectionary this week, therefore caught my eye, as Jesus begins his story with </a:t>
            </a:r>
            <a:r>
              <a:rPr lang="en-US" i="1" dirty="0"/>
              <a:t>“The sower went out to sow.” </a:t>
            </a:r>
          </a:p>
        </p:txBody>
      </p:sp>
    </p:spTree>
    <p:extLst>
      <p:ext uri="{BB962C8B-B14F-4D97-AF65-F5344CB8AC3E}">
        <p14:creationId xmlns:p14="http://schemas.microsoft.com/office/powerpoint/2010/main" val="907436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2080B-FCB3-A844-A731-F920CEE1F3F6}"/>
              </a:ext>
            </a:extLst>
          </p:cNvPr>
          <p:cNvSpPr>
            <a:spLocks noGrp="1"/>
          </p:cNvSpPr>
          <p:nvPr>
            <p:ph type="title"/>
          </p:nvPr>
        </p:nvSpPr>
        <p:spPr/>
        <p:txBody>
          <a:bodyPr/>
          <a:lstStyle/>
          <a:p>
            <a:r>
              <a:rPr lang="en-US" dirty="0">
                <a:latin typeface="Papyrus" panose="020B0602040200020303" pitchFamily="34" charset="77"/>
              </a:rPr>
              <a:t>Read Matthew 13: 1- 9, 18 -23</a:t>
            </a:r>
          </a:p>
        </p:txBody>
      </p:sp>
      <p:sp>
        <p:nvSpPr>
          <p:cNvPr id="3" name="Content Placeholder 2">
            <a:extLst>
              <a:ext uri="{FF2B5EF4-FFF2-40B4-BE49-F238E27FC236}">
                <a16:creationId xmlns:a16="http://schemas.microsoft.com/office/drawing/2014/main" id="{60E24072-5C6B-E74F-877E-21226702D04C}"/>
              </a:ext>
            </a:extLst>
          </p:cNvPr>
          <p:cNvSpPr>
            <a:spLocks noGrp="1"/>
          </p:cNvSpPr>
          <p:nvPr>
            <p:ph idx="1"/>
          </p:nvPr>
        </p:nvSpPr>
        <p:spPr>
          <a:xfrm>
            <a:off x="457200" y="1268760"/>
            <a:ext cx="8229600" cy="4857403"/>
          </a:xfrm>
        </p:spPr>
        <p:txBody>
          <a:bodyPr>
            <a:noAutofit/>
          </a:bodyPr>
          <a:lstStyle/>
          <a:p>
            <a:pPr marL="0" indent="0">
              <a:buNone/>
            </a:pPr>
            <a:r>
              <a:rPr lang="en-GB" sz="2400" dirty="0"/>
              <a:t>That same day Jesus went out of the house and sat beside the sea. </a:t>
            </a:r>
            <a:r>
              <a:rPr lang="en-GB" sz="2400" b="1" baseline="30000" dirty="0"/>
              <a:t>2 </a:t>
            </a:r>
            <a:r>
              <a:rPr lang="en-GB" sz="2400" dirty="0"/>
              <a:t>Such great crowds gathered around him that he got into a boat and sat there, while the whole crowd stood on the beach. </a:t>
            </a:r>
            <a:r>
              <a:rPr lang="en-GB" sz="2400" b="1" baseline="30000" dirty="0"/>
              <a:t>3 </a:t>
            </a:r>
            <a:r>
              <a:rPr lang="en-GB" sz="2400" dirty="0"/>
              <a:t>And he told them many things in parables, saying: “Listen! A sower went out to sow. </a:t>
            </a:r>
            <a:r>
              <a:rPr lang="en-GB" sz="2400" b="1" baseline="30000" dirty="0"/>
              <a:t>4 </a:t>
            </a:r>
            <a:r>
              <a:rPr lang="en-GB" sz="2400" dirty="0"/>
              <a:t>And as he sowed, some seeds fell on the path, and the birds came and ate them up. </a:t>
            </a:r>
            <a:r>
              <a:rPr lang="en-GB" sz="2400" b="1" baseline="30000" dirty="0"/>
              <a:t>5 </a:t>
            </a:r>
            <a:r>
              <a:rPr lang="en-GB" sz="2400" dirty="0"/>
              <a:t>Other seeds fell on rocky ground, where they did not have much soil, and they sprang up quickly, since they had no depth of soil. </a:t>
            </a:r>
            <a:r>
              <a:rPr lang="en-GB" sz="2400" b="1" baseline="30000" dirty="0"/>
              <a:t>6 </a:t>
            </a:r>
            <a:r>
              <a:rPr lang="en-GB" sz="2400" dirty="0"/>
              <a:t>But when the sun rose, they were scorched; and since they had no root, they withered away. </a:t>
            </a:r>
            <a:r>
              <a:rPr lang="en-GB" sz="2400" b="1" baseline="30000" dirty="0"/>
              <a:t>7 </a:t>
            </a:r>
            <a:r>
              <a:rPr lang="en-GB" sz="2400" dirty="0"/>
              <a:t>Other seeds fell among thorns, and the thorns grew up and choked them. </a:t>
            </a:r>
            <a:r>
              <a:rPr lang="en-GB" sz="2400" b="1" baseline="30000" dirty="0"/>
              <a:t>8 </a:t>
            </a:r>
            <a:r>
              <a:rPr lang="en-GB" sz="2400" dirty="0"/>
              <a:t>Other seeds fell on good soil and brought forth grain, some a hundredfold, some sixty, some thirty. </a:t>
            </a:r>
            <a:r>
              <a:rPr lang="en-GB" sz="2400" b="1" baseline="30000" dirty="0"/>
              <a:t>9 </a:t>
            </a:r>
            <a:r>
              <a:rPr lang="en-GB" sz="2400" dirty="0"/>
              <a:t>Let anyone with ears listen!”</a:t>
            </a:r>
            <a:endParaRPr lang="en-US" sz="2400" dirty="0"/>
          </a:p>
        </p:txBody>
      </p:sp>
    </p:spTree>
    <p:extLst>
      <p:ext uri="{BB962C8B-B14F-4D97-AF65-F5344CB8AC3E}">
        <p14:creationId xmlns:p14="http://schemas.microsoft.com/office/powerpoint/2010/main" val="24289654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9C98D9F-B581-CA47-BD94-84B056FE1D46}"/>
              </a:ext>
            </a:extLst>
          </p:cNvPr>
          <p:cNvSpPr>
            <a:spLocks noGrp="1"/>
          </p:cNvSpPr>
          <p:nvPr>
            <p:ph idx="1"/>
          </p:nvPr>
        </p:nvSpPr>
        <p:spPr>
          <a:xfrm>
            <a:off x="457200" y="764704"/>
            <a:ext cx="8229600" cy="5217443"/>
          </a:xfrm>
        </p:spPr>
        <p:txBody>
          <a:bodyPr>
            <a:noAutofit/>
          </a:bodyPr>
          <a:lstStyle/>
          <a:p>
            <a:pPr marL="0" indent="0">
              <a:buNone/>
            </a:pPr>
            <a:r>
              <a:rPr lang="en-GB" sz="2400" dirty="0"/>
              <a:t>“Hear then the parable of the sower. </a:t>
            </a:r>
            <a:r>
              <a:rPr lang="en-GB" sz="2400" b="1" baseline="30000" dirty="0"/>
              <a:t>19 </a:t>
            </a:r>
            <a:r>
              <a:rPr lang="en-GB" sz="2400" dirty="0"/>
              <a:t>When anyone hears the word of the kingdom and does not understand it, the evil one comes and snatches away what is sown in the heart; this is what was sown on the path. </a:t>
            </a:r>
            <a:r>
              <a:rPr lang="en-GB" sz="2400" b="1" baseline="30000" dirty="0"/>
              <a:t>20 </a:t>
            </a:r>
            <a:r>
              <a:rPr lang="en-GB" sz="2400" dirty="0"/>
              <a:t>As for what was sown on rocky ground, this is the one who hears the word and immediately receives it with joy; </a:t>
            </a:r>
            <a:r>
              <a:rPr lang="en-GB" sz="2400" b="1" baseline="30000" dirty="0"/>
              <a:t>21 </a:t>
            </a:r>
            <a:r>
              <a:rPr lang="en-GB" sz="2400" dirty="0"/>
              <a:t>yet such a person has no root, but endures only for a while, and when trouble or persecution arises on account of the word, that person immediately falls away. </a:t>
            </a:r>
            <a:r>
              <a:rPr lang="en-GB" sz="2400" b="1" baseline="30000" dirty="0"/>
              <a:t>22 </a:t>
            </a:r>
            <a:r>
              <a:rPr lang="en-GB" sz="2400" dirty="0"/>
              <a:t>As for what was sown among thorns, this is the one who hears the word, but the cares of the world and the lure of wealth choke the word, and it yields nothing. </a:t>
            </a:r>
            <a:r>
              <a:rPr lang="en-GB" sz="2400" b="1" baseline="30000" dirty="0"/>
              <a:t>23 </a:t>
            </a:r>
            <a:r>
              <a:rPr lang="en-GB" sz="2400" dirty="0"/>
              <a:t>But as for what was sown on good soil, this is the one who hears the word and understands it, who indeed bears fruit and yields, in one case a hundredfold, in another sixty, and in another thirty.”</a:t>
            </a:r>
            <a:endParaRPr lang="en-US" sz="2400" dirty="0"/>
          </a:p>
        </p:txBody>
      </p:sp>
    </p:spTree>
    <p:extLst>
      <p:ext uri="{BB962C8B-B14F-4D97-AF65-F5344CB8AC3E}">
        <p14:creationId xmlns:p14="http://schemas.microsoft.com/office/powerpoint/2010/main" val="13627932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EC18E65-7228-BA4F-B290-22F162D11E5A}"/>
              </a:ext>
            </a:extLst>
          </p:cNvPr>
          <p:cNvPicPr>
            <a:picLocks noGrp="1" noChangeAspect="1"/>
          </p:cNvPicPr>
          <p:nvPr>
            <p:ph idx="1"/>
          </p:nvPr>
        </p:nvPicPr>
        <p:blipFill>
          <a:blip r:embed="rId2"/>
          <a:stretch>
            <a:fillRect/>
          </a:stretch>
        </p:blipFill>
        <p:spPr>
          <a:xfrm>
            <a:off x="3885396" y="273050"/>
            <a:ext cx="4491058" cy="5853113"/>
          </a:xfrm>
          <a:prstGeom prst="rect">
            <a:avLst/>
          </a:prstGeom>
        </p:spPr>
      </p:pic>
      <p:sp>
        <p:nvSpPr>
          <p:cNvPr id="4" name="Text Placeholder 3">
            <a:extLst>
              <a:ext uri="{FF2B5EF4-FFF2-40B4-BE49-F238E27FC236}">
                <a16:creationId xmlns:a16="http://schemas.microsoft.com/office/drawing/2014/main" id="{FB1A730A-17A6-E340-9088-8E6A2E81ECB2}"/>
              </a:ext>
            </a:extLst>
          </p:cNvPr>
          <p:cNvSpPr>
            <a:spLocks noGrp="1"/>
          </p:cNvSpPr>
          <p:nvPr>
            <p:ph type="body" sz="half" idx="2"/>
          </p:nvPr>
        </p:nvSpPr>
        <p:spPr>
          <a:xfrm>
            <a:off x="457200" y="600222"/>
            <a:ext cx="3008313" cy="5853114"/>
          </a:xfrm>
        </p:spPr>
        <p:txBody>
          <a:bodyPr>
            <a:normAutofit lnSpcReduction="10000"/>
          </a:bodyPr>
          <a:lstStyle/>
          <a:p>
            <a:r>
              <a:rPr lang="en-US" dirty="0"/>
              <a:t>Jesus teaches about the Kingdom of Heaven in stories that often conceal their meaning, just as much as they reveal it. My initial response to this parable, is always to worry about what kind of ground I am on with God. This often results in a preoccupation as to how I can make myself well weeded and tilled?  </a:t>
            </a:r>
          </a:p>
          <a:p>
            <a:r>
              <a:rPr lang="en-US" dirty="0"/>
              <a:t>Freedom came from a thoughtful writer, Barbara Brown Taylor, who suggested looking at the title of the parable to find God’s grace. It’s called ”The Parable of the Sower”, not “The Parable of the different forms of ground”.</a:t>
            </a:r>
          </a:p>
          <a:p>
            <a:r>
              <a:rPr lang="en-US" dirty="0"/>
              <a:t>We hear it as a parable about us. But really it’s a parable about the sower! Halleluiah, what a relief. It’s not about our concerns, our successes and our failures. It’s about an </a:t>
            </a:r>
            <a:r>
              <a:rPr lang="en-US" b="1" i="1" dirty="0"/>
              <a:t>extravagant sower</a:t>
            </a:r>
            <a:r>
              <a:rPr lang="en-US" dirty="0"/>
              <a:t>, who sews the seed with holy abandon, not fazed where it falls, confident that there is enough seed to go round for everyone. The focus is not on our shortfalls, but on the generosity of the unpractical sower,, covering the whole of His creation with the fertile seed of his truth! </a:t>
            </a:r>
          </a:p>
        </p:txBody>
      </p:sp>
    </p:spTree>
    <p:extLst>
      <p:ext uri="{BB962C8B-B14F-4D97-AF65-F5344CB8AC3E}">
        <p14:creationId xmlns:p14="http://schemas.microsoft.com/office/powerpoint/2010/main" val="28858606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4063F-0D0E-3944-9107-89A3004A89E3}"/>
              </a:ext>
            </a:extLst>
          </p:cNvPr>
          <p:cNvSpPr>
            <a:spLocks noGrp="1"/>
          </p:cNvSpPr>
          <p:nvPr>
            <p:ph type="title"/>
          </p:nvPr>
        </p:nvSpPr>
        <p:spPr/>
        <p:txBody>
          <a:bodyPr/>
          <a:lstStyle/>
          <a:p>
            <a:pPr algn="ctr"/>
            <a:r>
              <a:rPr lang="en-US" dirty="0">
                <a:latin typeface="Papyrus" panose="020B0602040200020303" pitchFamily="34" charset="77"/>
              </a:rPr>
              <a:t>Spiritual Exercises </a:t>
            </a:r>
            <a:br>
              <a:rPr lang="en-US" dirty="0">
                <a:latin typeface="Papyrus" panose="020B0602040200020303" pitchFamily="34" charset="77"/>
              </a:rPr>
            </a:br>
            <a:endParaRPr lang="en-US" dirty="0">
              <a:latin typeface="Papyrus" panose="020B0602040200020303" pitchFamily="34" charset="77"/>
            </a:endParaRPr>
          </a:p>
        </p:txBody>
      </p:sp>
      <p:sp>
        <p:nvSpPr>
          <p:cNvPr id="3" name="Content Placeholder 2">
            <a:extLst>
              <a:ext uri="{FF2B5EF4-FFF2-40B4-BE49-F238E27FC236}">
                <a16:creationId xmlns:a16="http://schemas.microsoft.com/office/drawing/2014/main" id="{0698762D-7DFB-904B-8268-1025A6186A51}"/>
              </a:ext>
            </a:extLst>
          </p:cNvPr>
          <p:cNvSpPr>
            <a:spLocks noGrp="1"/>
          </p:cNvSpPr>
          <p:nvPr>
            <p:ph idx="1"/>
          </p:nvPr>
        </p:nvSpPr>
        <p:spPr>
          <a:xfrm>
            <a:off x="3708722" y="417066"/>
            <a:ext cx="5111750" cy="6324302"/>
          </a:xfrm>
        </p:spPr>
        <p:txBody>
          <a:bodyPr>
            <a:normAutofit lnSpcReduction="10000"/>
          </a:bodyPr>
          <a:lstStyle/>
          <a:p>
            <a:pPr marL="0" indent="0">
              <a:buNone/>
            </a:pPr>
            <a:r>
              <a:rPr lang="en-US" sz="1400" dirty="0">
                <a:latin typeface="Papyrus" panose="020B0602040200020303" pitchFamily="34" charset="77"/>
              </a:rPr>
              <a:t>God is the source of our life</a:t>
            </a:r>
          </a:p>
          <a:p>
            <a:pPr marL="0" indent="0">
              <a:buNone/>
            </a:pPr>
            <a:r>
              <a:rPr lang="en-US" sz="1400" dirty="0">
                <a:latin typeface="Papyrus" panose="020B0602040200020303" pitchFamily="34" charset="77"/>
              </a:rPr>
              <a:t>He journeys with us in love</a:t>
            </a:r>
          </a:p>
          <a:p>
            <a:pPr marL="0" indent="0">
              <a:buNone/>
            </a:pPr>
            <a:r>
              <a:rPr lang="en-US" sz="1400" dirty="0">
                <a:latin typeface="Papyrus" panose="020B0602040200020303" pitchFamily="34" charset="77"/>
              </a:rPr>
              <a:t>God is the giver of good</a:t>
            </a:r>
          </a:p>
          <a:p>
            <a:pPr marL="0" indent="0">
              <a:buNone/>
            </a:pPr>
            <a:r>
              <a:rPr lang="en-US" sz="1400" dirty="0">
                <a:latin typeface="Papyrus" panose="020B0602040200020303" pitchFamily="34" charset="77"/>
              </a:rPr>
              <a:t>He journeys with us in love</a:t>
            </a:r>
          </a:p>
          <a:p>
            <a:pPr marL="0" indent="0">
              <a:buNone/>
            </a:pPr>
            <a:r>
              <a:rPr lang="en-US" sz="1400" dirty="0">
                <a:latin typeface="Papyrus" panose="020B0602040200020303" pitchFamily="34" charset="77"/>
              </a:rPr>
              <a:t>God is the sower of grace</a:t>
            </a:r>
          </a:p>
          <a:p>
            <a:pPr marL="0" indent="0">
              <a:buNone/>
            </a:pPr>
            <a:r>
              <a:rPr lang="en-US" sz="1400" dirty="0">
                <a:latin typeface="Papyrus" panose="020B0602040200020303" pitchFamily="34" charset="77"/>
              </a:rPr>
              <a:t>He journeys with us in love</a:t>
            </a:r>
          </a:p>
          <a:p>
            <a:pPr marL="0" indent="0">
              <a:buNone/>
            </a:pPr>
            <a:r>
              <a:rPr lang="en-US" sz="1400" dirty="0">
                <a:latin typeface="Papyrus" panose="020B0602040200020303" pitchFamily="34" charset="77"/>
              </a:rPr>
              <a:t>God is our strength and our hope</a:t>
            </a:r>
          </a:p>
          <a:p>
            <a:pPr marL="0" indent="0">
              <a:buNone/>
            </a:pPr>
            <a:r>
              <a:rPr lang="en-US" sz="1400" dirty="0">
                <a:latin typeface="Papyrus" panose="020B0602040200020303" pitchFamily="34" charset="77"/>
              </a:rPr>
              <a:t>He journeys with us in love</a:t>
            </a:r>
          </a:p>
          <a:p>
            <a:pPr marL="0" indent="0">
              <a:buNone/>
            </a:pPr>
            <a:endParaRPr lang="en-US" sz="1200" dirty="0"/>
          </a:p>
          <a:p>
            <a:pPr marL="0" indent="0">
              <a:buNone/>
            </a:pPr>
            <a:endParaRPr lang="en-US" sz="1200" dirty="0"/>
          </a:p>
          <a:p>
            <a:pPr marL="0" indent="0">
              <a:buNone/>
            </a:pPr>
            <a:r>
              <a:rPr lang="en-US" sz="1400" dirty="0">
                <a:latin typeface="Papyrus" panose="020B0602040200020303" pitchFamily="34" charset="77"/>
              </a:rPr>
              <a:t>Lord of life, you have sown the seeds of your life, throughout creation. </a:t>
            </a:r>
          </a:p>
          <a:p>
            <a:pPr marL="0" indent="0">
              <a:buNone/>
            </a:pPr>
            <a:r>
              <a:rPr lang="en-US" sz="1400" dirty="0">
                <a:latin typeface="Papyrus" panose="020B0602040200020303" pitchFamily="34" charset="77"/>
              </a:rPr>
              <a:t>You have filled the earth with beauty and wonder</a:t>
            </a:r>
          </a:p>
          <a:p>
            <a:pPr marL="0" indent="0">
              <a:buNone/>
            </a:pPr>
            <a:r>
              <a:rPr lang="en-US" sz="1400" dirty="0">
                <a:latin typeface="Papyrus" panose="020B0602040200020303" pitchFamily="34" charset="77"/>
              </a:rPr>
              <a:t>We praise you </a:t>
            </a:r>
          </a:p>
          <a:p>
            <a:pPr marL="0" indent="0">
              <a:buNone/>
            </a:pPr>
            <a:r>
              <a:rPr lang="en-US" sz="1400" dirty="0">
                <a:latin typeface="Papyrus" panose="020B0602040200020303" pitchFamily="34" charset="77"/>
              </a:rPr>
              <a:t>You have found us and made us your own</a:t>
            </a:r>
          </a:p>
          <a:p>
            <a:pPr marL="0" indent="0">
              <a:buNone/>
            </a:pPr>
            <a:r>
              <a:rPr lang="en-US" sz="1400" dirty="0">
                <a:latin typeface="Papyrus" panose="020B0602040200020303" pitchFamily="34" charset="77"/>
              </a:rPr>
              <a:t>You have made us aware of our worth</a:t>
            </a:r>
          </a:p>
          <a:p>
            <a:pPr marL="0" indent="0">
              <a:buNone/>
            </a:pPr>
            <a:r>
              <a:rPr lang="en-US" sz="1400" dirty="0">
                <a:latin typeface="Papyrus" panose="020B0602040200020303" pitchFamily="34" charset="77"/>
              </a:rPr>
              <a:t>You have put songs of praise in our hearts</a:t>
            </a:r>
          </a:p>
          <a:p>
            <a:pPr marL="0" indent="0">
              <a:buNone/>
            </a:pPr>
            <a:r>
              <a:rPr lang="en-US" sz="1400" dirty="0">
                <a:latin typeface="Papyrus" panose="020B0602040200020303" pitchFamily="34" charset="77"/>
              </a:rPr>
              <a:t>We praise you </a:t>
            </a:r>
          </a:p>
          <a:p>
            <a:pPr marL="0" indent="0">
              <a:buNone/>
            </a:pPr>
            <a:r>
              <a:rPr lang="en-US" sz="1400" dirty="0">
                <a:latin typeface="Papyrus" panose="020B0602040200020303" pitchFamily="34" charset="77"/>
              </a:rPr>
              <a:t>You have placed us in community and called us to love</a:t>
            </a:r>
          </a:p>
          <a:p>
            <a:pPr marL="0" indent="0">
              <a:buNone/>
            </a:pPr>
            <a:r>
              <a:rPr lang="en-US" sz="1400" dirty="0">
                <a:latin typeface="Papyrus" panose="020B0602040200020303" pitchFamily="34" charset="77"/>
              </a:rPr>
              <a:t>You have given us art, and music, and imagination and memory</a:t>
            </a:r>
          </a:p>
          <a:p>
            <a:pPr marL="0" indent="0">
              <a:buNone/>
            </a:pPr>
            <a:r>
              <a:rPr lang="en-US" sz="1400" dirty="0">
                <a:latin typeface="Papyrus" panose="020B0602040200020303" pitchFamily="34" charset="77"/>
              </a:rPr>
              <a:t>You have given us work and technology, invention and skill</a:t>
            </a:r>
          </a:p>
          <a:p>
            <a:pPr marL="0" indent="0">
              <a:buNone/>
            </a:pPr>
            <a:r>
              <a:rPr lang="en-US" sz="1400" dirty="0">
                <a:latin typeface="Papyrus" panose="020B0602040200020303" pitchFamily="34" charset="77"/>
              </a:rPr>
              <a:t>We praise you</a:t>
            </a:r>
          </a:p>
          <a:p>
            <a:pPr marL="0" indent="0">
              <a:buNone/>
            </a:pPr>
            <a:r>
              <a:rPr lang="en-US" sz="1400" dirty="0">
                <a:latin typeface="Papyrus" panose="020B0602040200020303" pitchFamily="34" charset="77"/>
              </a:rPr>
              <a:t>You have given us unlimited resources in the Spirit, and the grace to give each other hope</a:t>
            </a:r>
          </a:p>
          <a:p>
            <a:pPr marL="0" indent="0">
              <a:buNone/>
            </a:pPr>
            <a:r>
              <a:rPr lang="en-US" sz="1400" dirty="0">
                <a:latin typeface="Papyrus" panose="020B0602040200020303" pitchFamily="34" charset="77"/>
              </a:rPr>
              <a:t>You have given us Jesus, and all things in him.</a:t>
            </a:r>
          </a:p>
          <a:p>
            <a:pPr marL="0" indent="0">
              <a:buNone/>
            </a:pPr>
            <a:r>
              <a:rPr lang="en-US" sz="1400" dirty="0">
                <a:latin typeface="Papyrus" panose="020B0602040200020303" pitchFamily="34" charset="77"/>
              </a:rPr>
              <a:t>We praise you </a:t>
            </a:r>
          </a:p>
          <a:p>
            <a:pPr marL="0" indent="0">
              <a:buNone/>
            </a:pPr>
            <a:r>
              <a:rPr lang="en-US" sz="1200" dirty="0"/>
              <a:t>(Prayers by Rev Julie </a:t>
            </a:r>
            <a:r>
              <a:rPr lang="en-US" sz="1200" dirty="0" err="1"/>
              <a:t>Hulme</a:t>
            </a:r>
            <a:r>
              <a:rPr lang="en-US" sz="1200" dirty="0"/>
              <a:t>)</a:t>
            </a:r>
          </a:p>
        </p:txBody>
      </p:sp>
      <p:sp>
        <p:nvSpPr>
          <p:cNvPr id="4" name="Text Placeholder 3">
            <a:extLst>
              <a:ext uri="{FF2B5EF4-FFF2-40B4-BE49-F238E27FC236}">
                <a16:creationId xmlns:a16="http://schemas.microsoft.com/office/drawing/2014/main" id="{D8448286-1BC8-1848-9615-670BD4EA4EE6}"/>
              </a:ext>
            </a:extLst>
          </p:cNvPr>
          <p:cNvSpPr>
            <a:spLocks noGrp="1"/>
          </p:cNvSpPr>
          <p:nvPr>
            <p:ph type="body" sz="half" idx="2"/>
          </p:nvPr>
        </p:nvSpPr>
        <p:spPr/>
        <p:txBody>
          <a:bodyPr/>
          <a:lstStyle/>
          <a:p>
            <a:r>
              <a:rPr lang="en-US" dirty="0"/>
              <a:t>You are invited to take a packet of seeds and throw them liberally round your garden or the park, enjoying where they fall. As you do so…..</a:t>
            </a:r>
          </a:p>
          <a:p>
            <a:pPr marL="342900" indent="-342900">
              <a:buAutoNum type="arabicPeriod"/>
            </a:pPr>
            <a:endParaRPr lang="en-US" dirty="0"/>
          </a:p>
          <a:p>
            <a:pPr marL="342900" indent="-342900">
              <a:buAutoNum type="arabicPeriod"/>
            </a:pPr>
            <a:r>
              <a:rPr lang="en-US" dirty="0"/>
              <a:t>Think about all the blessings in your life and give thanks for them</a:t>
            </a:r>
          </a:p>
          <a:p>
            <a:pPr marL="342900" indent="-342900">
              <a:buAutoNum type="arabicPeriod"/>
            </a:pPr>
            <a:endParaRPr lang="en-US" dirty="0"/>
          </a:p>
          <a:p>
            <a:pPr marL="342900" indent="-342900">
              <a:buAutoNum type="arabicPeriod"/>
            </a:pPr>
            <a:r>
              <a:rPr lang="en-US" dirty="0"/>
              <a:t>Reflect on where you could be a sower of God’s word in this coming week.</a:t>
            </a:r>
          </a:p>
          <a:p>
            <a:pPr marL="342900" indent="-342900">
              <a:buAutoNum type="arabicPeriod"/>
            </a:pPr>
            <a:endParaRPr lang="en-US" dirty="0"/>
          </a:p>
          <a:p>
            <a:pPr marL="342900" indent="-342900">
              <a:buAutoNum type="arabicPeriod"/>
            </a:pPr>
            <a:r>
              <a:rPr lang="en-US" dirty="0"/>
              <a:t>Finally, find a quiet place to sit and consider the prayers on this page.</a:t>
            </a:r>
          </a:p>
          <a:p>
            <a:pPr marL="342900" indent="-342900">
              <a:buAutoNum type="arabicPeriod"/>
            </a:pPr>
            <a:endParaRPr lang="en-US" dirty="0"/>
          </a:p>
        </p:txBody>
      </p:sp>
    </p:spTree>
    <p:extLst>
      <p:ext uri="{BB962C8B-B14F-4D97-AF65-F5344CB8AC3E}">
        <p14:creationId xmlns:p14="http://schemas.microsoft.com/office/powerpoint/2010/main" val="10584132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B682F-8F1A-A647-8F2F-50C1D839975B}"/>
              </a:ext>
            </a:extLst>
          </p:cNvPr>
          <p:cNvSpPr>
            <a:spLocks noGrp="1"/>
          </p:cNvSpPr>
          <p:nvPr>
            <p:ph type="title"/>
          </p:nvPr>
        </p:nvSpPr>
        <p:spPr>
          <a:xfrm>
            <a:off x="457200" y="2718048"/>
            <a:ext cx="8229600" cy="1143000"/>
          </a:xfrm>
        </p:spPr>
        <p:txBody>
          <a:bodyPr>
            <a:noAutofit/>
          </a:bodyPr>
          <a:lstStyle/>
          <a:p>
            <a:r>
              <a:rPr lang="en-US" sz="7200" b="1" dirty="0">
                <a:solidFill>
                  <a:schemeClr val="tx1">
                    <a:lumMod val="65000"/>
                    <a:lumOff val="35000"/>
                  </a:schemeClr>
                </a:solidFill>
                <a:latin typeface="Papyrus" panose="020B0602040200020303" pitchFamily="34" charset="77"/>
              </a:rPr>
              <a:t>Amen</a:t>
            </a:r>
          </a:p>
        </p:txBody>
      </p:sp>
    </p:spTree>
    <p:extLst>
      <p:ext uri="{BB962C8B-B14F-4D97-AF65-F5344CB8AC3E}">
        <p14:creationId xmlns:p14="http://schemas.microsoft.com/office/powerpoint/2010/main" val="3443922250"/>
      </p:ext>
    </p:extLst>
  </p:cSld>
  <p:clrMapOvr>
    <a:masterClrMapping/>
  </p:clrMapOvr>
</p:sld>
</file>

<file path=ppt/theme/theme1.xml><?xml version="1.0" encoding="utf-8"?>
<a:theme xmlns:a="http://schemas.openxmlformats.org/drawingml/2006/main" name="Office Theme">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7040</TotalTime>
  <Words>1049</Words>
  <Application>Microsoft Office PowerPoint</Application>
  <PresentationFormat>On-screen Show (4:3)</PresentationFormat>
  <Paragraphs>48</Paragraphs>
  <Slides>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Arial</vt:lpstr>
      <vt:lpstr>Calibri</vt:lpstr>
      <vt:lpstr>Papyrus</vt:lpstr>
      <vt:lpstr>Office Theme</vt:lpstr>
      <vt:lpstr>ORDINARY TIME 15</vt:lpstr>
      <vt:lpstr>Sewing Seed </vt:lpstr>
      <vt:lpstr>Read Matthew 13: 1- 9, 18 -23</vt:lpstr>
      <vt:lpstr>PowerPoint Presentation</vt:lpstr>
      <vt:lpstr>PowerPoint Presentation</vt:lpstr>
      <vt:lpstr>Spiritual Exercises  </vt:lpstr>
      <vt:lpstr>Amen</vt:lpstr>
    </vt:vector>
  </TitlesOfParts>
  <Company>MHA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SMonaghan</dc:creator>
  <cp:lastModifiedBy>Christopher Heffernan</cp:lastModifiedBy>
  <cp:revision>206</cp:revision>
  <cp:lastPrinted>2020-07-09T18:21:09Z</cp:lastPrinted>
  <dcterms:created xsi:type="dcterms:W3CDTF">2019-05-15T20:13:48Z</dcterms:created>
  <dcterms:modified xsi:type="dcterms:W3CDTF">2020-07-13T09:09:23Z</dcterms:modified>
</cp:coreProperties>
</file>