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319" r:id="rId3"/>
    <p:sldId id="321" r:id="rId4"/>
    <p:sldId id="324" r:id="rId5"/>
    <p:sldId id="322" r:id="rId6"/>
    <p:sldId id="326" r:id="rId7"/>
    <p:sldId id="327" r:id="rId8"/>
    <p:sldId id="325" r:id="rId9"/>
    <p:sldId id="328" r:id="rId10"/>
    <p:sldId id="330" r:id="rId11"/>
    <p:sldId id="331" r:id="rId12"/>
    <p:sldId id="332" r:id="rId13"/>
    <p:sldId id="329" r:id="rId14"/>
    <p:sldId id="31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9999FF"/>
    <a:srgbClr val="6E145D"/>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57"/>
    <p:restoredTop sz="94580"/>
  </p:normalViewPr>
  <p:slideViewPr>
    <p:cSldViewPr>
      <p:cViewPr varScale="1">
        <p:scale>
          <a:sx n="62" d="100"/>
          <a:sy n="62" d="100"/>
        </p:scale>
        <p:origin x="1224"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DA7810C-C6EC-4E17-916D-9BFB7BEB735D}"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151861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A7810C-C6EC-4E17-916D-9BFB7BEB735D}"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392257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A7810C-C6EC-4E17-916D-9BFB7BEB735D}"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390447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A7810C-C6EC-4E17-916D-9BFB7BEB735D}"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390543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7810C-C6EC-4E17-916D-9BFB7BEB735D}" type="datetimeFigureOut">
              <a:rPr lang="en-GB" smtClean="0"/>
              <a:t>18/04/2020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119717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A7810C-C6EC-4E17-916D-9BFB7BEB735D}" type="datetimeFigureOut">
              <a:rPr lang="en-GB" smtClean="0"/>
              <a:t>18/04/2020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24128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A7810C-C6EC-4E17-916D-9BFB7BEB735D}" type="datetimeFigureOut">
              <a:rPr lang="en-GB" smtClean="0"/>
              <a:t>18/04/2020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70491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DA7810C-C6EC-4E17-916D-9BFB7BEB735D}" type="datetimeFigureOut">
              <a:rPr lang="en-GB" smtClean="0"/>
              <a:t>18/04/2020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11320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7810C-C6EC-4E17-916D-9BFB7BEB735D}" type="datetimeFigureOut">
              <a:rPr lang="en-GB" smtClean="0"/>
              <a:t>18/04/2020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71652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A7810C-C6EC-4E17-916D-9BFB7BEB735D}" type="datetimeFigureOut">
              <a:rPr lang="en-GB" smtClean="0"/>
              <a:t>18/04/2020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377009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A7810C-C6EC-4E17-916D-9BFB7BEB735D}" type="datetimeFigureOut">
              <a:rPr lang="en-GB" smtClean="0"/>
              <a:t>18/04/2020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63ED-BAB8-4E22-B2F2-99995EA72C75}" type="slidenum">
              <a:rPr lang="en-GB" smtClean="0"/>
              <a:t>‹#›</a:t>
            </a:fld>
            <a:endParaRPr lang="en-GB"/>
          </a:p>
        </p:txBody>
      </p:sp>
    </p:spTree>
    <p:extLst>
      <p:ext uri="{BB962C8B-B14F-4D97-AF65-F5344CB8AC3E}">
        <p14:creationId xmlns:p14="http://schemas.microsoft.com/office/powerpoint/2010/main" val="187032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7810C-C6EC-4E17-916D-9BFB7BEB735D}" type="datetimeFigureOut">
              <a:rPr lang="en-GB" smtClean="0"/>
              <a:t>18/04/2020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D63ED-BAB8-4E22-B2F2-99995EA72C75}" type="slidenum">
              <a:rPr lang="en-GB" smtClean="0"/>
              <a:t>‹#›</a:t>
            </a:fld>
            <a:endParaRPr lang="en-GB"/>
          </a:p>
        </p:txBody>
      </p:sp>
    </p:spTree>
    <p:extLst>
      <p:ext uri="{BB962C8B-B14F-4D97-AF65-F5344CB8AC3E}">
        <p14:creationId xmlns:p14="http://schemas.microsoft.com/office/powerpoint/2010/main" val="454418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D1F9-E087-A44B-A611-C7EFC8E34362}"/>
              </a:ext>
            </a:extLst>
          </p:cNvPr>
          <p:cNvSpPr>
            <a:spLocks noGrp="1"/>
          </p:cNvSpPr>
          <p:nvPr>
            <p:ph type="ctrTitle"/>
          </p:nvPr>
        </p:nvSpPr>
        <p:spPr>
          <a:xfrm>
            <a:off x="685800" y="2130425"/>
            <a:ext cx="7772400" cy="1470025"/>
          </a:xfrm>
        </p:spPr>
        <p:txBody>
          <a:bodyPr>
            <a:normAutofit/>
          </a:bodyPr>
          <a:lstStyle/>
          <a:p>
            <a:r>
              <a:rPr lang="en-US" sz="6000" b="1" dirty="0">
                <a:solidFill>
                  <a:schemeClr val="bg1"/>
                </a:solidFill>
                <a:latin typeface="Papyrus" panose="020B0602040200020303" pitchFamily="34" charset="77"/>
              </a:rPr>
              <a:t> </a:t>
            </a:r>
            <a:r>
              <a:rPr lang="en-US" sz="6000" b="1" dirty="0">
                <a:solidFill>
                  <a:schemeClr val="tx1">
                    <a:lumMod val="65000"/>
                    <a:lumOff val="35000"/>
                  </a:schemeClr>
                </a:solidFill>
                <a:latin typeface="Papyrus" panose="020B0602040200020303" pitchFamily="34" charset="77"/>
              </a:rPr>
              <a:t>Easter 2</a:t>
            </a:r>
          </a:p>
        </p:txBody>
      </p:sp>
      <p:sp>
        <p:nvSpPr>
          <p:cNvPr id="3" name="Subtitle 2">
            <a:extLst>
              <a:ext uri="{FF2B5EF4-FFF2-40B4-BE49-F238E27FC236}">
                <a16:creationId xmlns:a16="http://schemas.microsoft.com/office/drawing/2014/main" id="{8A061D16-8540-E848-A2B3-18E39EDC4595}"/>
              </a:ext>
            </a:extLst>
          </p:cNvPr>
          <p:cNvSpPr>
            <a:spLocks noGrp="1"/>
          </p:cNvSpPr>
          <p:nvPr>
            <p:ph type="subTitle" idx="1"/>
          </p:nvPr>
        </p:nvSpPr>
        <p:spPr/>
        <p:txBody>
          <a:bodyPr>
            <a:normAutofit lnSpcReduction="10000"/>
          </a:bodyPr>
          <a:lstStyle/>
          <a:p>
            <a:r>
              <a:rPr lang="en-US" sz="3600" dirty="0">
                <a:solidFill>
                  <a:schemeClr val="tx1">
                    <a:lumMod val="65000"/>
                    <a:lumOff val="35000"/>
                  </a:schemeClr>
                </a:solidFill>
              </a:rPr>
              <a:t>Spiritual exercises for the second week of Easter</a:t>
            </a:r>
          </a:p>
          <a:p>
            <a:r>
              <a:rPr lang="en-US" sz="3600" dirty="0">
                <a:solidFill>
                  <a:schemeClr val="tx1">
                    <a:lumMod val="65000"/>
                    <a:lumOff val="35000"/>
                  </a:schemeClr>
                </a:solidFill>
              </a:rPr>
              <a:t>From Grief to Joy</a:t>
            </a:r>
          </a:p>
        </p:txBody>
      </p:sp>
    </p:spTree>
    <p:extLst>
      <p:ext uri="{BB962C8B-B14F-4D97-AF65-F5344CB8AC3E}">
        <p14:creationId xmlns:p14="http://schemas.microsoft.com/office/powerpoint/2010/main" val="3588246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99BB82-1A5F-EA40-B2D7-32220423DD88}"/>
              </a:ext>
            </a:extLst>
          </p:cNvPr>
          <p:cNvSpPr>
            <a:spLocks noGrp="1"/>
          </p:cNvSpPr>
          <p:nvPr>
            <p:ph type="body" sz="half" idx="2"/>
          </p:nvPr>
        </p:nvSpPr>
        <p:spPr>
          <a:xfrm>
            <a:off x="467544" y="1083468"/>
            <a:ext cx="3008313" cy="4691063"/>
          </a:xfrm>
        </p:spPr>
        <p:txBody>
          <a:bodyPr>
            <a:noAutofit/>
          </a:bodyPr>
          <a:lstStyle/>
          <a:p>
            <a:r>
              <a:rPr lang="en-US" sz="1800" dirty="0"/>
              <a:t>Take hold of the first stone and talk to Jesus about your first disappointment this week. The government have just announced another 3 weeks in lockdown, and though appreciating the need for this, you may feel disappointed. Move on to the next stone, each one represents a concern. You may be anxious for family, friends you cant see; worried about your job; your future. Tell Jesus how you feel, trying not to judge or rationalize the feelings.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688" y="308315"/>
            <a:ext cx="4770784" cy="63610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018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EAF4B5-9853-DF49-B39A-FBE2B1926799}"/>
              </a:ext>
            </a:extLst>
          </p:cNvPr>
          <p:cNvSpPr>
            <a:spLocks noGrp="1"/>
          </p:cNvSpPr>
          <p:nvPr>
            <p:ph type="body" sz="half" idx="2"/>
          </p:nvPr>
        </p:nvSpPr>
        <p:spPr>
          <a:xfrm>
            <a:off x="251520" y="908720"/>
            <a:ext cx="3008313" cy="4691063"/>
          </a:xfrm>
        </p:spPr>
        <p:txBody>
          <a:bodyPr>
            <a:noAutofit/>
          </a:bodyPr>
          <a:lstStyle/>
          <a:p>
            <a:r>
              <a:rPr lang="en-US" sz="1800" dirty="0"/>
              <a:t>Move through the stones until you get half way and say this simple circling prayer by David Adam</a:t>
            </a:r>
          </a:p>
          <a:p>
            <a:endParaRPr lang="en-US" sz="1800" dirty="0"/>
          </a:p>
          <a:p>
            <a:r>
              <a:rPr lang="en-US" sz="1800" i="1" dirty="0"/>
              <a:t>Circle me O God</a:t>
            </a:r>
          </a:p>
          <a:p>
            <a:r>
              <a:rPr lang="en-US" sz="1800" i="1" dirty="0"/>
              <a:t>Keep peace within </a:t>
            </a:r>
          </a:p>
          <a:p>
            <a:r>
              <a:rPr lang="en-US" sz="1800" i="1" dirty="0"/>
              <a:t>Keep turmoil out</a:t>
            </a:r>
          </a:p>
          <a:p>
            <a:r>
              <a:rPr lang="en-US" sz="1800" i="1" dirty="0"/>
              <a:t>Circle me O God</a:t>
            </a:r>
          </a:p>
          <a:p>
            <a:r>
              <a:rPr lang="en-US" sz="1800" i="1" dirty="0"/>
              <a:t>Keep calm within </a:t>
            </a:r>
          </a:p>
          <a:p>
            <a:r>
              <a:rPr lang="en-US" sz="1800" i="1" dirty="0"/>
              <a:t>Keep storms without</a:t>
            </a:r>
          </a:p>
          <a:p>
            <a:r>
              <a:rPr lang="en-US" sz="1800" i="1" dirty="0"/>
              <a:t>Circle me O God</a:t>
            </a:r>
          </a:p>
          <a:p>
            <a:r>
              <a:rPr lang="en-US" sz="1800" i="1" dirty="0"/>
              <a:t>Keep strength within </a:t>
            </a:r>
          </a:p>
          <a:p>
            <a:r>
              <a:rPr lang="en-US" sz="1800" i="1" dirty="0"/>
              <a:t>Keep fear without</a:t>
            </a:r>
          </a:p>
          <a:p>
            <a:endParaRPr lang="en-US" sz="1800" dirty="0"/>
          </a:p>
          <a:p>
            <a:r>
              <a:rPr lang="en-US" sz="1800" dirty="0"/>
              <a:t>(The Edge of Glory 1985)</a:t>
            </a:r>
          </a:p>
          <a:p>
            <a:endParaRPr lang="en-US" sz="1800" dirty="0"/>
          </a:p>
          <a:p>
            <a:r>
              <a:rPr lang="en-US" sz="1800" dirty="0"/>
              <a:t> </a:t>
            </a:r>
          </a:p>
          <a:p>
            <a:endParaRPr lang="en-US"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3" y="938574"/>
            <a:ext cx="5472607" cy="5250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914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78FAE4-B669-5E48-B67B-A12832230AE1}"/>
              </a:ext>
            </a:extLst>
          </p:cNvPr>
          <p:cNvSpPr>
            <a:spLocks noGrp="1"/>
          </p:cNvSpPr>
          <p:nvPr>
            <p:ph type="body" sz="half" idx="2"/>
          </p:nvPr>
        </p:nvSpPr>
        <p:spPr>
          <a:xfrm>
            <a:off x="251520" y="116632"/>
            <a:ext cx="3744416" cy="6552728"/>
          </a:xfrm>
        </p:spPr>
        <p:txBody>
          <a:bodyPr>
            <a:noAutofit/>
          </a:bodyPr>
          <a:lstStyle/>
          <a:p>
            <a:r>
              <a:rPr lang="en-US" sz="1800" dirty="0"/>
              <a:t>Move through the last of the stones, praying for the wider world </a:t>
            </a:r>
          </a:p>
          <a:p>
            <a:endParaRPr lang="en-US" sz="1800" dirty="0"/>
          </a:p>
          <a:p>
            <a:r>
              <a:rPr lang="en-US" sz="1800" dirty="0"/>
              <a:t>When you come to the bread and wine, give thanks for Jesus, who takes our isolated beads of knowledge and begins to restring them into a different sequence, revealing a new pattern and truth, that death is not the end, but the beginning of a fresh encounter with God and God’s love; that there is the hope of new life in all things and that our grief cane turn to joy. </a:t>
            </a:r>
          </a:p>
          <a:p>
            <a:endParaRPr lang="en-US" sz="1800" dirty="0"/>
          </a:p>
          <a:p>
            <a:r>
              <a:rPr lang="en-US" sz="1800" dirty="0"/>
              <a:t>Raise the bread and say</a:t>
            </a:r>
          </a:p>
          <a:p>
            <a:r>
              <a:rPr lang="en-US" sz="1800" i="1" dirty="0"/>
              <a:t>“I accept who I am, part of the risen body of Christ.” </a:t>
            </a:r>
          </a:p>
          <a:p>
            <a:r>
              <a:rPr lang="en-US" sz="1800" dirty="0"/>
              <a:t>Take the wine and say</a:t>
            </a:r>
          </a:p>
          <a:p>
            <a:r>
              <a:rPr lang="en-US" sz="1800" dirty="0"/>
              <a:t>“</a:t>
            </a:r>
            <a:r>
              <a:rPr lang="en-US" sz="1800" i="1" dirty="0"/>
              <a:t>I am forgiven and I accept God’s grace.”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211" y="236306"/>
            <a:ext cx="4680520" cy="6240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78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7E6BA3-87B4-9F44-89AA-A2C03A89ACE1}"/>
              </a:ext>
            </a:extLst>
          </p:cNvPr>
          <p:cNvSpPr>
            <a:spLocks noGrp="1"/>
          </p:cNvSpPr>
          <p:nvPr>
            <p:ph type="body" sz="half" idx="2"/>
          </p:nvPr>
        </p:nvSpPr>
        <p:spPr>
          <a:xfrm>
            <a:off x="251520" y="404664"/>
            <a:ext cx="3008313" cy="4691063"/>
          </a:xfrm>
        </p:spPr>
        <p:txBody>
          <a:bodyPr>
            <a:noAutofit/>
          </a:bodyPr>
          <a:lstStyle/>
          <a:p>
            <a:r>
              <a:rPr lang="en-US" sz="1800" dirty="0"/>
              <a:t>Finish with this joyful prayer by</a:t>
            </a:r>
          </a:p>
          <a:p>
            <a:r>
              <a:rPr lang="en-US" sz="1800" dirty="0"/>
              <a:t>David Adam</a:t>
            </a:r>
          </a:p>
          <a:p>
            <a:endParaRPr lang="en-US" sz="1800" dirty="0"/>
          </a:p>
          <a:p>
            <a:r>
              <a:rPr lang="en-US" sz="1800" i="1" dirty="0"/>
              <a:t>Lord, walk with me and increase</a:t>
            </a:r>
          </a:p>
          <a:p>
            <a:r>
              <a:rPr lang="en-US" sz="1800" i="1" dirty="0"/>
              <a:t>My zest for living</a:t>
            </a:r>
          </a:p>
          <a:p>
            <a:r>
              <a:rPr lang="en-US" sz="1800" i="1" dirty="0"/>
              <a:t>My vison of glory</a:t>
            </a:r>
          </a:p>
          <a:p>
            <a:r>
              <a:rPr lang="en-US" sz="1800" i="1" dirty="0"/>
              <a:t>My hearing of your call</a:t>
            </a:r>
          </a:p>
          <a:p>
            <a:r>
              <a:rPr lang="en-US" sz="1800" i="1" dirty="0"/>
              <a:t>My grasp of reality</a:t>
            </a:r>
          </a:p>
          <a:p>
            <a:r>
              <a:rPr lang="en-US" sz="1800" i="1" dirty="0"/>
              <a:t>My response to your love</a:t>
            </a:r>
          </a:p>
          <a:p>
            <a:r>
              <a:rPr lang="en-US" sz="1800" i="1" dirty="0"/>
              <a:t>My sensitivity to others</a:t>
            </a:r>
          </a:p>
          <a:p>
            <a:r>
              <a:rPr lang="en-US" sz="1800" i="1" dirty="0"/>
              <a:t>My gentleness to creation </a:t>
            </a:r>
          </a:p>
          <a:p>
            <a:r>
              <a:rPr lang="en-US" sz="1800" i="1" dirty="0"/>
              <a:t>My taste for wonder</a:t>
            </a:r>
          </a:p>
          <a:p>
            <a:r>
              <a:rPr lang="en-US" sz="1800" i="1" dirty="0"/>
              <a:t>My depth of faith</a:t>
            </a:r>
          </a:p>
          <a:p>
            <a:r>
              <a:rPr lang="en-US" sz="1800" i="1" dirty="0"/>
              <a:t>My wonder of belief</a:t>
            </a:r>
          </a:p>
          <a:p>
            <a:r>
              <a:rPr lang="en-US" sz="1800" i="1" dirty="0"/>
              <a:t>My love for you</a:t>
            </a:r>
          </a:p>
          <a:p>
            <a:r>
              <a:rPr lang="en-US" sz="1800" i="1" dirty="0"/>
              <a:t>Amen </a:t>
            </a:r>
          </a:p>
          <a:p>
            <a:r>
              <a:rPr lang="en-US" sz="1800" dirty="0"/>
              <a:t>(Power Lines 1992)</a:t>
            </a:r>
          </a:p>
          <a:p>
            <a:r>
              <a:rPr lang="en-US" sz="1800" i="1"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60648"/>
            <a:ext cx="4752528" cy="63367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44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682F-8F1A-A647-8F2F-50C1D839975B}"/>
              </a:ext>
            </a:extLst>
          </p:cNvPr>
          <p:cNvSpPr>
            <a:spLocks noGrp="1"/>
          </p:cNvSpPr>
          <p:nvPr>
            <p:ph type="title"/>
          </p:nvPr>
        </p:nvSpPr>
        <p:spPr>
          <a:xfrm>
            <a:off x="457200" y="2718048"/>
            <a:ext cx="8229600" cy="1143000"/>
          </a:xfrm>
        </p:spPr>
        <p:txBody>
          <a:bodyPr>
            <a:noAutofit/>
          </a:bodyPr>
          <a:lstStyle/>
          <a:p>
            <a:r>
              <a:rPr lang="en-US" sz="7200" b="1" dirty="0">
                <a:solidFill>
                  <a:schemeClr val="tx1">
                    <a:lumMod val="65000"/>
                    <a:lumOff val="35000"/>
                  </a:schemeClr>
                </a:solidFill>
                <a:latin typeface="Papyrus" panose="020B0602040200020303" pitchFamily="34" charset="77"/>
              </a:rPr>
              <a:t>Amen</a:t>
            </a:r>
          </a:p>
        </p:txBody>
      </p:sp>
    </p:spTree>
    <p:extLst>
      <p:ext uri="{BB962C8B-B14F-4D97-AF65-F5344CB8AC3E}">
        <p14:creationId xmlns:p14="http://schemas.microsoft.com/office/powerpoint/2010/main" val="344392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F247-6743-134B-81E9-7298CE60D54D}"/>
              </a:ext>
            </a:extLst>
          </p:cNvPr>
          <p:cNvSpPr>
            <a:spLocks noGrp="1"/>
          </p:cNvSpPr>
          <p:nvPr>
            <p:ph type="title"/>
          </p:nvPr>
        </p:nvSpPr>
        <p:spPr>
          <a:xfrm>
            <a:off x="0" y="273050"/>
            <a:ext cx="4139952" cy="635670"/>
          </a:xfrm>
        </p:spPr>
        <p:txBody>
          <a:bodyPr>
            <a:normAutofit/>
          </a:bodyPr>
          <a:lstStyle/>
          <a:p>
            <a:pPr algn="ctr"/>
            <a:r>
              <a:rPr lang="en-US" sz="2800" dirty="0"/>
              <a:t>The Festival of Easter</a:t>
            </a:r>
          </a:p>
        </p:txBody>
      </p:sp>
      <p:sp>
        <p:nvSpPr>
          <p:cNvPr id="4" name="Text Placeholder 3">
            <a:extLst>
              <a:ext uri="{FF2B5EF4-FFF2-40B4-BE49-F238E27FC236}">
                <a16:creationId xmlns:a16="http://schemas.microsoft.com/office/drawing/2014/main" id="{521E5AB6-0606-0A45-9A7E-7C2720F6E4B3}"/>
              </a:ext>
            </a:extLst>
          </p:cNvPr>
          <p:cNvSpPr>
            <a:spLocks noGrp="1"/>
          </p:cNvSpPr>
          <p:nvPr>
            <p:ph type="body" sz="half" idx="2"/>
          </p:nvPr>
        </p:nvSpPr>
        <p:spPr>
          <a:xfrm>
            <a:off x="144086" y="993130"/>
            <a:ext cx="3851850" cy="5675460"/>
          </a:xfrm>
        </p:spPr>
        <p:txBody>
          <a:bodyPr>
            <a:normAutofit lnSpcReduction="10000"/>
          </a:bodyPr>
          <a:lstStyle/>
          <a:p>
            <a:r>
              <a:rPr lang="en-US" sz="1800" dirty="0"/>
              <a:t>Welcome to my kitchen as we move towards the second Sunday of Easter. Here you see my olive tree, that I’ve bought inside and decorated with eggs. It will remain there until Ascension Day. With all the drama and chocolate eating of Easter Day, it’s very easy to forget that Easter is actually a festival of 50 days, from Easter Sunday through to Pentecost. It’s the time when we embed the Easter story within our DNA. What does it mean to live as an Easter people? How do we now relate to God; to ourselves, to each other? The lectionary, the set of stories laid down by the church at this time, comes to our help. They are a rich set of stories full of life giving symbolism and I would like to share one of those with you this week, as we engage in spiritual work together.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9952" y="188640"/>
            <a:ext cx="4859962" cy="6479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312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7B17-6B85-E44E-A6D0-2FCA1C4905B8}"/>
              </a:ext>
            </a:extLst>
          </p:cNvPr>
          <p:cNvSpPr>
            <a:spLocks noGrp="1"/>
          </p:cNvSpPr>
          <p:nvPr>
            <p:ph type="title"/>
          </p:nvPr>
        </p:nvSpPr>
        <p:spPr>
          <a:xfrm>
            <a:off x="457200" y="273050"/>
            <a:ext cx="3322712" cy="563662"/>
          </a:xfrm>
        </p:spPr>
        <p:txBody>
          <a:bodyPr>
            <a:normAutofit/>
          </a:bodyPr>
          <a:lstStyle/>
          <a:p>
            <a:r>
              <a:rPr lang="en-US" sz="2800" dirty="0"/>
              <a:t>Read Luke 24: 13-35 </a:t>
            </a:r>
          </a:p>
        </p:txBody>
      </p:sp>
      <p:sp>
        <p:nvSpPr>
          <p:cNvPr id="4" name="Text Placeholder 3">
            <a:extLst>
              <a:ext uri="{FF2B5EF4-FFF2-40B4-BE49-F238E27FC236}">
                <a16:creationId xmlns:a16="http://schemas.microsoft.com/office/drawing/2014/main" id="{87452615-0CEB-CE4A-A792-2AFAA692A54C}"/>
              </a:ext>
            </a:extLst>
          </p:cNvPr>
          <p:cNvSpPr>
            <a:spLocks noGrp="1"/>
          </p:cNvSpPr>
          <p:nvPr>
            <p:ph type="body" sz="half" idx="2"/>
          </p:nvPr>
        </p:nvSpPr>
        <p:spPr>
          <a:xfrm>
            <a:off x="107504" y="821380"/>
            <a:ext cx="4944769" cy="5991996"/>
          </a:xfrm>
        </p:spPr>
        <p:txBody>
          <a:bodyPr>
            <a:noAutofit/>
          </a:bodyPr>
          <a:lstStyle/>
          <a:p>
            <a:r>
              <a:rPr lang="en-GB" sz="1800" b="1" baseline="30000" dirty="0"/>
              <a:t>13 </a:t>
            </a:r>
            <a:r>
              <a:rPr lang="en-GB" sz="1800" dirty="0"/>
              <a:t>Now on that same day two of them were going to a village called Emmaus, about seven miles from Jerusalem, </a:t>
            </a:r>
            <a:r>
              <a:rPr lang="en-GB" sz="1800" b="1" baseline="30000" dirty="0"/>
              <a:t>14 </a:t>
            </a:r>
            <a:r>
              <a:rPr lang="en-GB" sz="1800" dirty="0"/>
              <a:t>and talking with each other about all these things that had happened. </a:t>
            </a:r>
            <a:r>
              <a:rPr lang="en-GB" sz="1800" b="1" baseline="30000" dirty="0"/>
              <a:t>15 </a:t>
            </a:r>
            <a:r>
              <a:rPr lang="en-GB" sz="1800" dirty="0"/>
              <a:t>While they were talking and discussing, Jesus himself came near and went with them, </a:t>
            </a:r>
            <a:r>
              <a:rPr lang="en-GB" sz="1800" b="1" baseline="30000" dirty="0"/>
              <a:t>16 </a:t>
            </a:r>
            <a:r>
              <a:rPr lang="en-GB" sz="1800" dirty="0"/>
              <a:t>but their eyes were kept from recognizing him. </a:t>
            </a:r>
            <a:r>
              <a:rPr lang="en-GB" sz="1800" b="1" baseline="30000" dirty="0"/>
              <a:t>17 </a:t>
            </a:r>
            <a:r>
              <a:rPr lang="en-GB" sz="1800" dirty="0"/>
              <a:t>And he said to them, “What are you discussing with each other while you walk along?” They stood still, looking sad. </a:t>
            </a:r>
            <a:r>
              <a:rPr lang="en-GB" sz="1800" b="1" baseline="30000" dirty="0"/>
              <a:t>18 </a:t>
            </a:r>
            <a:r>
              <a:rPr lang="en-GB" sz="1800" dirty="0"/>
              <a:t>Then one of them, whose name was Cleopas, answered him, “Are you the only stranger in Jerusalem who does not know the things that have taken place there in these days?” </a:t>
            </a:r>
            <a:r>
              <a:rPr lang="en-GB" sz="1800" b="1" baseline="30000" dirty="0"/>
              <a:t>19 </a:t>
            </a:r>
            <a:r>
              <a:rPr lang="en-GB" sz="1800" dirty="0"/>
              <a:t>He asked them, “What things?” They replied, “The things about Jesus of Nazareth, who was a prophet mighty in deed and word before God and all the people, </a:t>
            </a:r>
            <a:r>
              <a:rPr lang="en-GB" sz="1800" b="1" baseline="30000" dirty="0"/>
              <a:t>20 </a:t>
            </a:r>
            <a:r>
              <a:rPr lang="en-GB" sz="1800" dirty="0"/>
              <a:t>and how our chief priests and leaders handed him over to be condemned to death and crucified him. </a:t>
            </a:r>
            <a:r>
              <a:rPr lang="en-GB" sz="1800" b="1" baseline="30000" dirty="0"/>
              <a:t> 21 </a:t>
            </a:r>
            <a:r>
              <a:rPr lang="en-GB" sz="1800" dirty="0"/>
              <a:t>But we had hoped that he was the one to redeem Israel. Yes, and besides all this, it is now the third day since these things took place.</a:t>
            </a:r>
            <a:endParaRPr lang="en-US" sz="1800" dirty="0"/>
          </a:p>
        </p:txBody>
      </p:sp>
      <p:sp>
        <p:nvSpPr>
          <p:cNvPr id="3" name="Rectangle 2">
            <a:extLst>
              <a:ext uri="{FF2B5EF4-FFF2-40B4-BE49-F238E27FC236}">
                <a16:creationId xmlns:a16="http://schemas.microsoft.com/office/drawing/2014/main" id="{8814EE4A-517E-4523-BE9C-7E63C8D87118}"/>
              </a:ext>
            </a:extLst>
          </p:cNvPr>
          <p:cNvSpPr/>
          <p:nvPr/>
        </p:nvSpPr>
        <p:spPr>
          <a:xfrm>
            <a:off x="5724128" y="2996952"/>
            <a:ext cx="2985195" cy="1477328"/>
          </a:xfrm>
          <a:prstGeom prst="rect">
            <a:avLst/>
          </a:prstGeom>
        </p:spPr>
        <p:txBody>
          <a:bodyPr wrap="square">
            <a:spAutoFit/>
          </a:bodyPr>
          <a:lstStyle/>
          <a:p>
            <a:pPr algn="ctr"/>
            <a:r>
              <a:rPr lang="en-US" i="1" dirty="0">
                <a:latin typeface="+mj-lt"/>
              </a:rPr>
              <a:t>We encourage you to look up Janet Brooks-</a:t>
            </a:r>
            <a:r>
              <a:rPr lang="en-US" i="1" dirty="0" err="1">
                <a:latin typeface="+mj-lt"/>
              </a:rPr>
              <a:t>Gerloff’s</a:t>
            </a:r>
            <a:r>
              <a:rPr lang="en-US" i="1" dirty="0">
                <a:latin typeface="+mj-lt"/>
              </a:rPr>
              <a:t> painting of Emmaus, which we cannot reproduced here for Copyright reasons. </a:t>
            </a:r>
            <a:endParaRPr lang="en-GB" i="1" dirty="0">
              <a:latin typeface="+mj-lt"/>
            </a:endParaRPr>
          </a:p>
        </p:txBody>
      </p:sp>
    </p:spTree>
    <p:extLst>
      <p:ext uri="{BB962C8B-B14F-4D97-AF65-F5344CB8AC3E}">
        <p14:creationId xmlns:p14="http://schemas.microsoft.com/office/powerpoint/2010/main" val="363471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3924D0-8D27-BE49-9DC3-E14C10C70379}"/>
              </a:ext>
            </a:extLst>
          </p:cNvPr>
          <p:cNvPicPr>
            <a:picLocks noGrp="1" noChangeAspect="1"/>
          </p:cNvPicPr>
          <p:nvPr>
            <p:ph idx="1"/>
          </p:nvPr>
        </p:nvPicPr>
        <p:blipFill>
          <a:blip r:embed="rId2"/>
          <a:stretch>
            <a:fillRect/>
          </a:stretch>
        </p:blipFill>
        <p:spPr>
          <a:xfrm>
            <a:off x="4427984" y="188640"/>
            <a:ext cx="3960440" cy="5770340"/>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DC1DE4DA-6DE5-E94F-85FC-CD373069F2CF}"/>
              </a:ext>
            </a:extLst>
          </p:cNvPr>
          <p:cNvSpPr>
            <a:spLocks noGrp="1"/>
          </p:cNvSpPr>
          <p:nvPr>
            <p:ph type="body" sz="half" idx="2"/>
          </p:nvPr>
        </p:nvSpPr>
        <p:spPr>
          <a:xfrm>
            <a:off x="179512" y="116632"/>
            <a:ext cx="3600400" cy="6741368"/>
          </a:xfrm>
        </p:spPr>
        <p:txBody>
          <a:bodyPr>
            <a:noAutofit/>
          </a:bodyPr>
          <a:lstStyle/>
          <a:p>
            <a:r>
              <a:rPr lang="en-GB" sz="1800" dirty="0"/>
              <a:t> </a:t>
            </a:r>
            <a:r>
              <a:rPr lang="en-GB" sz="1800" b="1" baseline="30000" dirty="0"/>
              <a:t>22 </a:t>
            </a:r>
            <a:r>
              <a:rPr lang="en-GB" sz="1800" dirty="0"/>
              <a:t>Moreover, some women of our group astounded us. They were at the tomb early this morning, </a:t>
            </a:r>
            <a:r>
              <a:rPr lang="en-GB" sz="1800" b="1" baseline="30000" dirty="0"/>
              <a:t>23 </a:t>
            </a:r>
            <a:r>
              <a:rPr lang="en-GB" sz="1800" dirty="0"/>
              <a:t>and when they did not find his body there, they came back and told us that they had indeed seen a vision of angels who said that he was alive. </a:t>
            </a:r>
            <a:r>
              <a:rPr lang="en-GB" sz="1800" b="1" baseline="30000" dirty="0"/>
              <a:t>24 </a:t>
            </a:r>
            <a:r>
              <a:rPr lang="en-GB" sz="1800" dirty="0"/>
              <a:t>Some of those who were with us went to the tomb and found it just as the women had said; but they did not see him.” </a:t>
            </a:r>
            <a:r>
              <a:rPr lang="en-GB" sz="1800" b="1" baseline="30000" dirty="0"/>
              <a:t>25 </a:t>
            </a:r>
            <a:r>
              <a:rPr lang="en-GB" sz="1800" dirty="0"/>
              <a:t>Then he said to them, “Oh, how foolish you are, and how slow of heart to believe all that the prophets have declared! </a:t>
            </a:r>
            <a:r>
              <a:rPr lang="en-GB" sz="1800" b="1" baseline="30000" dirty="0"/>
              <a:t>26 </a:t>
            </a:r>
            <a:r>
              <a:rPr lang="en-GB" sz="1800" dirty="0"/>
              <a:t>Was it not necessary that the Messiah</a:t>
            </a:r>
            <a:r>
              <a:rPr lang="en-GB" sz="1800" baseline="30000" dirty="0"/>
              <a:t>[e]</a:t>
            </a:r>
            <a:r>
              <a:rPr lang="en-GB" sz="1800" dirty="0"/>
              <a:t> should suffer these things and then enter into his glory?” </a:t>
            </a:r>
            <a:r>
              <a:rPr lang="en-GB" sz="1800" b="1" baseline="30000" dirty="0"/>
              <a:t>27 </a:t>
            </a:r>
            <a:r>
              <a:rPr lang="en-GB" sz="1800" dirty="0"/>
              <a:t>Then beginning with Moses and all the prophets, he interpreted to them the things about himself in all the scriptures.</a:t>
            </a:r>
            <a:endParaRPr lang="en-US" sz="1800" dirty="0"/>
          </a:p>
        </p:txBody>
      </p:sp>
      <p:sp>
        <p:nvSpPr>
          <p:cNvPr id="6" name="TextBox 5">
            <a:extLst>
              <a:ext uri="{FF2B5EF4-FFF2-40B4-BE49-F238E27FC236}">
                <a16:creationId xmlns:a16="http://schemas.microsoft.com/office/drawing/2014/main" id="{29A4A4F0-C948-4CF0-85CA-D4AE04F02248}"/>
              </a:ext>
            </a:extLst>
          </p:cNvPr>
          <p:cNvSpPr txBox="1"/>
          <p:nvPr/>
        </p:nvSpPr>
        <p:spPr>
          <a:xfrm>
            <a:off x="4492802" y="6134382"/>
            <a:ext cx="4193998" cy="523220"/>
          </a:xfrm>
          <a:prstGeom prst="rect">
            <a:avLst/>
          </a:prstGeom>
          <a:noFill/>
        </p:spPr>
        <p:txBody>
          <a:bodyPr wrap="square" rtlCol="0">
            <a:spAutoFit/>
          </a:bodyPr>
          <a:lstStyle/>
          <a:p>
            <a:r>
              <a:rPr lang="en-US" sz="1400" dirty="0"/>
              <a:t>© images of </a:t>
            </a:r>
            <a:r>
              <a:rPr lang="en-US" sz="1400" dirty="0" err="1"/>
              <a:t>Sieder</a:t>
            </a:r>
            <a:r>
              <a:rPr lang="en-US" sz="1400" dirty="0"/>
              <a:t> </a:t>
            </a:r>
            <a:r>
              <a:rPr lang="en-US" sz="1400" dirty="0" err="1"/>
              <a:t>Koder’s</a:t>
            </a:r>
            <a:r>
              <a:rPr lang="en-US" sz="1400" dirty="0"/>
              <a:t>  artworks are copyright and reproduced by permission</a:t>
            </a:r>
            <a:endParaRPr lang="en-GB" sz="1400" dirty="0"/>
          </a:p>
        </p:txBody>
      </p:sp>
    </p:spTree>
    <p:extLst>
      <p:ext uri="{BB962C8B-B14F-4D97-AF65-F5344CB8AC3E}">
        <p14:creationId xmlns:p14="http://schemas.microsoft.com/office/powerpoint/2010/main" val="372137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E801D2-520E-4E48-A3D0-7F00BD328402}"/>
              </a:ext>
            </a:extLst>
          </p:cNvPr>
          <p:cNvPicPr>
            <a:picLocks noGrp="1" noChangeAspect="1"/>
          </p:cNvPicPr>
          <p:nvPr>
            <p:ph idx="1"/>
          </p:nvPr>
        </p:nvPicPr>
        <p:blipFill>
          <a:blip r:embed="rId2"/>
          <a:stretch>
            <a:fillRect/>
          </a:stretch>
        </p:blipFill>
        <p:spPr>
          <a:xfrm>
            <a:off x="4572000" y="144264"/>
            <a:ext cx="4248472" cy="5272447"/>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E8C9B877-835F-C14E-AB2A-60833064567D}"/>
              </a:ext>
            </a:extLst>
          </p:cNvPr>
          <p:cNvSpPr>
            <a:spLocks noGrp="1"/>
          </p:cNvSpPr>
          <p:nvPr>
            <p:ph type="body" sz="half" idx="2"/>
          </p:nvPr>
        </p:nvSpPr>
        <p:spPr>
          <a:xfrm>
            <a:off x="107504" y="116632"/>
            <a:ext cx="4248472" cy="6624736"/>
          </a:xfrm>
        </p:spPr>
        <p:txBody>
          <a:bodyPr>
            <a:noAutofit/>
          </a:bodyPr>
          <a:lstStyle/>
          <a:p>
            <a:r>
              <a:rPr lang="en-GB" sz="1800" b="1" baseline="30000" dirty="0"/>
              <a:t>28 </a:t>
            </a:r>
            <a:r>
              <a:rPr lang="en-GB" sz="1800" dirty="0"/>
              <a:t>As they came near the village to which they were going, he walked ahead as if he were going on. </a:t>
            </a:r>
            <a:r>
              <a:rPr lang="en-GB" sz="1800" b="1" baseline="30000" dirty="0"/>
              <a:t>29 </a:t>
            </a:r>
            <a:r>
              <a:rPr lang="en-GB" sz="1800" dirty="0"/>
              <a:t>But they urged him strongly, saying, “Stay with us, because it is almost evening and the day is now nearly over.” So he went in to stay with them. </a:t>
            </a:r>
            <a:r>
              <a:rPr lang="en-GB" sz="1800" b="1" baseline="30000" dirty="0"/>
              <a:t>30 </a:t>
            </a:r>
            <a:r>
              <a:rPr lang="en-GB" sz="1800" dirty="0"/>
              <a:t>When he was at the table with them, he took bread, blessed and broke it, and gave it to them. </a:t>
            </a:r>
            <a:r>
              <a:rPr lang="en-GB" sz="1800" b="1" baseline="30000" dirty="0"/>
              <a:t>31 </a:t>
            </a:r>
            <a:r>
              <a:rPr lang="en-GB" sz="1800" dirty="0"/>
              <a:t>Then their eyes were opened, and they recognized him; and he vanished from their sight. </a:t>
            </a:r>
            <a:r>
              <a:rPr lang="en-GB" sz="1800" b="1" baseline="30000" dirty="0"/>
              <a:t>32 </a:t>
            </a:r>
            <a:r>
              <a:rPr lang="en-GB" sz="1800" dirty="0"/>
              <a:t>They said to each other, “Were not our hearts burning within us</a:t>
            </a:r>
            <a:r>
              <a:rPr lang="en-GB" sz="1800" baseline="30000" dirty="0"/>
              <a:t>[f]</a:t>
            </a:r>
            <a:r>
              <a:rPr lang="en-GB" sz="1800" dirty="0"/>
              <a:t> while he was talking to us on the road, while he was opening the scriptures to us?” </a:t>
            </a:r>
            <a:r>
              <a:rPr lang="en-GB" sz="1800" b="1" baseline="30000" dirty="0"/>
              <a:t>33 </a:t>
            </a:r>
            <a:r>
              <a:rPr lang="en-GB" sz="1800" dirty="0"/>
              <a:t>That same hour they got up and returned to Jerusalem; and they found the eleven and their companions gathered together. </a:t>
            </a:r>
            <a:r>
              <a:rPr lang="en-GB" sz="1800" b="1" baseline="30000" dirty="0"/>
              <a:t>34 </a:t>
            </a:r>
            <a:r>
              <a:rPr lang="en-GB" sz="1800" dirty="0"/>
              <a:t>They were saying, “The Lord has risen indeed, and he has appeared to Simon!” </a:t>
            </a:r>
            <a:r>
              <a:rPr lang="en-GB" sz="1800" b="1" baseline="30000" dirty="0"/>
              <a:t>35 </a:t>
            </a:r>
            <a:r>
              <a:rPr lang="en-GB" sz="1800" dirty="0"/>
              <a:t>Then they told what had happened on the road, and how he had been made known to them in the breaking of the bread.</a:t>
            </a:r>
            <a:endParaRPr lang="en-US" sz="1800" dirty="0"/>
          </a:p>
        </p:txBody>
      </p:sp>
      <p:sp>
        <p:nvSpPr>
          <p:cNvPr id="2" name="Rectangle 1">
            <a:extLst>
              <a:ext uri="{FF2B5EF4-FFF2-40B4-BE49-F238E27FC236}">
                <a16:creationId xmlns:a16="http://schemas.microsoft.com/office/drawing/2014/main" id="{5A3F7161-BBF0-4611-9107-C1C51D72C2CD}"/>
              </a:ext>
            </a:extLst>
          </p:cNvPr>
          <p:cNvSpPr/>
          <p:nvPr/>
        </p:nvSpPr>
        <p:spPr>
          <a:xfrm>
            <a:off x="4633914" y="5589240"/>
            <a:ext cx="4186558" cy="738664"/>
          </a:xfrm>
          <a:prstGeom prst="rect">
            <a:avLst/>
          </a:prstGeom>
        </p:spPr>
        <p:txBody>
          <a:bodyPr wrap="square">
            <a:spAutoFit/>
          </a:bodyPr>
          <a:lstStyle/>
          <a:p>
            <a:r>
              <a:rPr lang="en-US" sz="1400" dirty="0"/>
              <a:t>Image Copyright © Trustees for Methodist Church Purposes. The Methodist Church Registered Charity no. 1132208</a:t>
            </a:r>
            <a:endParaRPr lang="en-GB" sz="1400" dirty="0"/>
          </a:p>
        </p:txBody>
      </p:sp>
    </p:spTree>
    <p:extLst>
      <p:ext uri="{BB962C8B-B14F-4D97-AF65-F5344CB8AC3E}">
        <p14:creationId xmlns:p14="http://schemas.microsoft.com/office/powerpoint/2010/main" val="340584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5F52-CFBF-4345-819E-9747D22A1CBF}"/>
              </a:ext>
            </a:extLst>
          </p:cNvPr>
          <p:cNvSpPr>
            <a:spLocks noGrp="1"/>
          </p:cNvSpPr>
          <p:nvPr>
            <p:ph type="title"/>
          </p:nvPr>
        </p:nvSpPr>
        <p:spPr>
          <a:xfrm>
            <a:off x="443903" y="188640"/>
            <a:ext cx="3008313" cy="598388"/>
          </a:xfrm>
        </p:spPr>
        <p:txBody>
          <a:bodyPr>
            <a:normAutofit/>
          </a:bodyPr>
          <a:lstStyle/>
          <a:p>
            <a:r>
              <a:rPr lang="en-US" sz="2800" dirty="0"/>
              <a:t>Spiritual Exercise</a:t>
            </a:r>
          </a:p>
        </p:txBody>
      </p:sp>
      <p:sp>
        <p:nvSpPr>
          <p:cNvPr id="4" name="Text Placeholder 3">
            <a:extLst>
              <a:ext uri="{FF2B5EF4-FFF2-40B4-BE49-F238E27FC236}">
                <a16:creationId xmlns:a16="http://schemas.microsoft.com/office/drawing/2014/main" id="{94527970-A12F-2F47-AB8D-0DB6A1F301CB}"/>
              </a:ext>
            </a:extLst>
          </p:cNvPr>
          <p:cNvSpPr>
            <a:spLocks noGrp="1"/>
          </p:cNvSpPr>
          <p:nvPr>
            <p:ph type="body" sz="half" idx="2"/>
          </p:nvPr>
        </p:nvSpPr>
        <p:spPr>
          <a:xfrm>
            <a:off x="107504" y="787028"/>
            <a:ext cx="3744416" cy="5954340"/>
          </a:xfrm>
        </p:spPr>
        <p:txBody>
          <a:bodyPr>
            <a:noAutofit/>
          </a:bodyPr>
          <a:lstStyle/>
          <a:p>
            <a:r>
              <a:rPr lang="en-US" sz="1800" dirty="0"/>
              <a:t>We are going to use this story to do some spiritual work. If you are fortunate enough to have children in the house, I would like you to take some Duplo/Lego, 3 blue, red, green and yellow bricks and lay them out in a path as shown in the photograph. At the end of the path make a table and place 3 yellow bricks at the end fanning out. Then take as many Duplo/Lego people as you have in your family, plus 1. </a:t>
            </a:r>
          </a:p>
          <a:p>
            <a:endParaRPr lang="en-US" sz="1800" dirty="0"/>
          </a:p>
          <a:p>
            <a:r>
              <a:rPr lang="en-US" sz="1800" dirty="0"/>
              <a:t>This is a listening exercise. Start at the blue bricks and have a conversation with Jesus about what made you feel blue this week. Listen to each other and resist the temptation to jump in an sort. Move to the red bricks and talk about what made you feel angry this week. Again just listen.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340768"/>
            <a:ext cx="4656559" cy="47304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579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31EA21-2599-B849-893E-891119ED926A}"/>
              </a:ext>
            </a:extLst>
          </p:cNvPr>
          <p:cNvSpPr>
            <a:spLocks noGrp="1"/>
          </p:cNvSpPr>
          <p:nvPr>
            <p:ph type="body" sz="half" idx="2"/>
          </p:nvPr>
        </p:nvSpPr>
        <p:spPr>
          <a:xfrm>
            <a:off x="251520" y="260648"/>
            <a:ext cx="3600400" cy="6408712"/>
          </a:xfrm>
        </p:spPr>
        <p:txBody>
          <a:bodyPr>
            <a:noAutofit/>
          </a:bodyPr>
          <a:lstStyle/>
          <a:p>
            <a:r>
              <a:rPr lang="en-US" sz="1800" dirty="0"/>
              <a:t>Move to the green bricks and share communion of bread and wine with each other. Make sure that it is the children who break the bread and distribute. Know  yourself reconciled (made at peace) with God, each other and yourself. Take time to pause here and when you are ready, move on to the yellow bricks with Jesus and share where you will find joy in the coming week. </a:t>
            </a:r>
          </a:p>
          <a:p>
            <a:endParaRPr lang="en-US" sz="1800" dirty="0"/>
          </a:p>
          <a:p>
            <a:r>
              <a:rPr lang="en-US" sz="1800" dirty="0"/>
              <a:t>To finish say this prayer together say:</a:t>
            </a:r>
          </a:p>
          <a:p>
            <a:endParaRPr lang="en-US" sz="1800" dirty="0"/>
          </a:p>
          <a:p>
            <a:r>
              <a:rPr lang="en-US" sz="1800" i="1" dirty="0"/>
              <a:t>Risen Jesus, friend, companion and healer, as we walk the road in front of us, be by our side and never leave.</a:t>
            </a:r>
          </a:p>
          <a:p>
            <a:r>
              <a:rPr lang="en-US" sz="1800" i="1" dirty="0"/>
              <a:t>Amen </a:t>
            </a:r>
          </a:p>
          <a:p>
            <a:r>
              <a:rPr lang="en-US" sz="1800" dirty="0"/>
              <a:t> </a:t>
            </a:r>
          </a:p>
          <a:p>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421" y="705002"/>
            <a:ext cx="4625051" cy="50085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16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744470-1BF7-AB40-9C00-AE08283DE9A2}"/>
              </a:ext>
            </a:extLst>
          </p:cNvPr>
          <p:cNvSpPr>
            <a:spLocks noGrp="1"/>
          </p:cNvSpPr>
          <p:nvPr>
            <p:ph type="body" sz="half" idx="2"/>
          </p:nvPr>
        </p:nvSpPr>
        <p:spPr>
          <a:xfrm>
            <a:off x="107504" y="404664"/>
            <a:ext cx="4464496" cy="6336704"/>
          </a:xfrm>
        </p:spPr>
        <p:txBody>
          <a:bodyPr>
            <a:noAutofit/>
          </a:bodyPr>
          <a:lstStyle/>
          <a:p>
            <a:r>
              <a:rPr lang="en-US" sz="1800" dirty="0"/>
              <a:t>If you are not blessed with Duplo, take a plate, bread and wine and some stones, buttons or counters, anything that you can make a path with. On the plate make a trail towards the communion, as shown in the photograph. It doesn’t have to be a straight path. This is your own </a:t>
            </a:r>
            <a:r>
              <a:rPr lang="en-US" sz="1800" i="1" dirty="0"/>
              <a:t>“Road to Emmaus,” </a:t>
            </a:r>
          </a:p>
          <a:p>
            <a:endParaRPr lang="en-US" sz="1800" dirty="0"/>
          </a:p>
          <a:p>
            <a:r>
              <a:rPr lang="en-US" sz="1800" dirty="0"/>
              <a:t>Cleopas and his friend, were heavy with grief and disappointment. They has experienced the crucifixion and 3 days later visited the tomb after the women reported sightings of Jesus, but they had seen no one. In their grief and disappointment, Jesus draws alongside them and listens. </a:t>
            </a:r>
          </a:p>
          <a:p>
            <a:endParaRPr lang="en-US"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04664"/>
            <a:ext cx="4032702" cy="5376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64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DF4914-BCBA-254E-8F52-E2B0C5850558}"/>
              </a:ext>
            </a:extLst>
          </p:cNvPr>
          <p:cNvSpPr>
            <a:spLocks noGrp="1"/>
          </p:cNvSpPr>
          <p:nvPr>
            <p:ph type="body" sz="half" idx="2"/>
          </p:nvPr>
        </p:nvSpPr>
        <p:spPr>
          <a:xfrm>
            <a:off x="179512" y="188640"/>
            <a:ext cx="4176464" cy="6408712"/>
          </a:xfrm>
        </p:spPr>
        <p:txBody>
          <a:bodyPr>
            <a:noAutofit/>
          </a:bodyPr>
          <a:lstStyle/>
          <a:p>
            <a:r>
              <a:rPr lang="en-US" sz="1800" dirty="0"/>
              <a:t>Begin by quietly saying this prayer by David Adam </a:t>
            </a:r>
          </a:p>
          <a:p>
            <a:r>
              <a:rPr lang="en-US" sz="1800" i="1" dirty="0"/>
              <a:t>Lord you are a present help in trouble.</a:t>
            </a:r>
          </a:p>
          <a:p>
            <a:r>
              <a:rPr lang="en-US" sz="1800" i="1" dirty="0"/>
              <a:t>Come revive, redeem, restore.</a:t>
            </a:r>
          </a:p>
          <a:p>
            <a:r>
              <a:rPr lang="en-US" sz="1800" i="1" dirty="0"/>
              <a:t>In our darkness come as light</a:t>
            </a:r>
          </a:p>
          <a:p>
            <a:r>
              <a:rPr lang="en-US" sz="1800" i="1" dirty="0"/>
              <a:t>In our sadness come as joy</a:t>
            </a:r>
          </a:p>
          <a:p>
            <a:r>
              <a:rPr lang="en-US" sz="1800" i="1" dirty="0"/>
              <a:t>In our troubles come as peace</a:t>
            </a:r>
          </a:p>
          <a:p>
            <a:r>
              <a:rPr lang="en-US" sz="1800" i="1" dirty="0"/>
              <a:t>In our weakness come as strength</a:t>
            </a:r>
          </a:p>
          <a:p>
            <a:r>
              <a:rPr lang="en-US" sz="1800" i="1" dirty="0"/>
              <a:t>Come Lord to our aid.</a:t>
            </a:r>
          </a:p>
          <a:p>
            <a:r>
              <a:rPr lang="en-US" sz="1800" i="1" dirty="0"/>
              <a:t>Come, revive, redeem, restore.</a:t>
            </a:r>
          </a:p>
          <a:p>
            <a:r>
              <a:rPr lang="en-US" sz="1800" i="1" dirty="0"/>
              <a:t>Open our eyes to your Presence</a:t>
            </a:r>
          </a:p>
          <a:p>
            <a:r>
              <a:rPr lang="en-US" sz="1800" i="1" dirty="0"/>
              <a:t>Open our minds to your grace</a:t>
            </a:r>
          </a:p>
          <a:p>
            <a:r>
              <a:rPr lang="en-US" sz="1800" i="1" dirty="0"/>
              <a:t>Open our lips to your praises</a:t>
            </a:r>
          </a:p>
          <a:p>
            <a:r>
              <a:rPr lang="en-US" sz="1800" i="1" dirty="0"/>
              <a:t>Open our hearts to your love</a:t>
            </a:r>
          </a:p>
          <a:p>
            <a:r>
              <a:rPr lang="en-US" sz="1800" i="1" dirty="0"/>
              <a:t>Open our lives to your healing</a:t>
            </a:r>
          </a:p>
          <a:p>
            <a:r>
              <a:rPr lang="en-US" sz="1800" i="1" dirty="0"/>
              <a:t>And be found walking at our side </a:t>
            </a:r>
          </a:p>
          <a:p>
            <a:r>
              <a:rPr lang="en-US" sz="1800" i="1" dirty="0"/>
              <a:t>Amen</a:t>
            </a:r>
          </a:p>
          <a:p>
            <a:r>
              <a:rPr lang="en-US" sz="1800" dirty="0"/>
              <a:t>(Tides and Seasons 1989)</a:t>
            </a:r>
          </a:p>
          <a:p>
            <a:endParaRPr lang="en-US" sz="1800" i="1" dirty="0"/>
          </a:p>
          <a:p>
            <a:endParaRPr lang="en-US" sz="1800" i="1" dirty="0"/>
          </a:p>
          <a:p>
            <a:endParaRPr lang="en-US" sz="1800" i="1" dirty="0"/>
          </a:p>
          <a:p>
            <a:endParaRPr lang="en-US" sz="1800" i="1" dirty="0"/>
          </a:p>
          <a:p>
            <a:endParaRPr lang="en-US" sz="1800" i="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620688"/>
            <a:ext cx="4320480" cy="5760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466831"/>
      </p:ext>
    </p:extLst>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4291</TotalTime>
  <Words>1659</Words>
  <Application>Microsoft Office PowerPoint</Application>
  <PresentationFormat>On-screen Show (4:3)</PresentationFormat>
  <Paragraphs>89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Papyrus</vt:lpstr>
      <vt:lpstr>Office Theme</vt:lpstr>
      <vt:lpstr> Easter 2</vt:lpstr>
      <vt:lpstr>The Festival of Easter</vt:lpstr>
      <vt:lpstr>Read Luke 24: 13-35 </vt:lpstr>
      <vt:lpstr>PowerPoint Presentation</vt:lpstr>
      <vt:lpstr>PowerPoint Presentation</vt:lpstr>
      <vt:lpstr>Spiritual 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Amen</vt:lpstr>
    </vt:vector>
  </TitlesOfParts>
  <Company>MHA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SMonaghan</dc:creator>
  <cp:lastModifiedBy>Christopher Heffernan</cp:lastModifiedBy>
  <cp:revision>137</cp:revision>
  <dcterms:created xsi:type="dcterms:W3CDTF">2019-05-15T20:13:48Z</dcterms:created>
  <dcterms:modified xsi:type="dcterms:W3CDTF">2020-04-18T17:48:11Z</dcterms:modified>
</cp:coreProperties>
</file>